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74" r:id="rId10"/>
    <p:sldId id="275" r:id="rId11"/>
    <p:sldId id="265" r:id="rId12"/>
    <p:sldId id="266" r:id="rId13"/>
    <p:sldId id="271" r:id="rId14"/>
    <p:sldId id="267" r:id="rId15"/>
    <p:sldId id="272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A00"/>
    <a:srgbClr val="454B59"/>
    <a:srgbClr val="FDA400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80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13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1063F1-149D-F54C-9B4C-7F9B31469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F0123-CA06-AC48-B3D9-7B66035A14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F818F-4911-5F42-900C-5EAE9A5ACFC2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FD1A2-41DE-5C46-A6E8-3E5FCCA9DC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187F2-B6C8-2749-BE2C-F15ED4E94B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E4879-0DA1-4A43-AE5C-5604DA19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B6403-D468-FA40-94CA-E71C809ADA31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E1D68-D0E9-9A4C-9E8C-167E718EC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886200"/>
            <a:ext cx="7772400" cy="11373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i="1" spc="50" dirty="0">
                <a:ln w="13500">
                  <a:noFill/>
                  <a:prstDash val="solid"/>
                </a:ln>
                <a:solidFill>
                  <a:srgbClr val="454B59"/>
                </a:solidFill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i="1" spc="50" dirty="0">
                <a:ln w="13500">
                  <a:noFill/>
                  <a:prstDash val="solid"/>
                </a:ln>
                <a:solidFill>
                  <a:srgbClr val="454B59"/>
                </a:solidFill>
                <a:latin typeface="+mj-lt"/>
                <a:cs typeface="Georgia"/>
              </a:rPr>
              <a:t>Presented by:</a:t>
            </a:r>
          </a:p>
          <a:p>
            <a:pPr algn="r"/>
            <a:r>
              <a:rPr lang="en-US" i="1" spc="50" dirty="0">
                <a:ln w="13500">
                  <a:noFill/>
                  <a:prstDash val="solid"/>
                </a:ln>
                <a:solidFill>
                  <a:srgbClr val="454B59"/>
                </a:solidFill>
                <a:latin typeface="+mj-lt"/>
                <a:cs typeface="Georgia"/>
              </a:rPr>
              <a:t>(add presenter’s name here)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320E00-21CB-2649-AB6D-5637036C1FD3}"/>
              </a:ext>
            </a:extLst>
          </p:cNvPr>
          <p:cNvSpPr txBox="1">
            <a:spLocks/>
          </p:cNvSpPr>
          <p:nvPr userDrawn="1"/>
        </p:nvSpPr>
        <p:spPr>
          <a:xfrm>
            <a:off x="685800" y="2130425"/>
            <a:ext cx="70866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rgbClr val="454B59"/>
                </a:solidFill>
              </a:rPr>
              <a:t>FIRST MISSION OUTPOST:</a:t>
            </a:r>
          </a:p>
          <a:p>
            <a:pPr algn="r"/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FAMILY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60444-D0A7-974E-B483-81E0C00C463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60444-D0A7-974E-B483-81E0C00C463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60444-D0A7-974E-B483-81E0C00C463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60444-D0A7-974E-B483-81E0C00C463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15689-756E-C04F-AEF3-155BABA3F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17" y="-3882"/>
            <a:ext cx="9152415" cy="6858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14B89F-81BB-2143-A444-F99D3EDF671B}"/>
              </a:ext>
            </a:extLst>
          </p:cNvPr>
          <p:cNvSpPr/>
          <p:nvPr userDrawn="1"/>
        </p:nvSpPr>
        <p:spPr>
          <a:xfrm>
            <a:off x="560070" y="6384905"/>
            <a:ext cx="62522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7AA00"/>
                </a:solidFill>
              </a:rPr>
              <a:t>First Mission Outpost – The Family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3805303-4DD5-CD4E-AAFC-5D41017AA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6565"/>
            <a:ext cx="8178800" cy="531391"/>
          </a:xfrm>
          <a:prstGeom prst="rect">
            <a:avLst/>
          </a:prstGeom>
        </p:spPr>
        <p:txBody>
          <a:bodyPr/>
          <a:lstStyle>
            <a:lvl1pPr marL="0" algn="r" defTabSz="457200" rtl="0" eaLnBrk="1" latinLnBrk="0" hangingPunct="1">
              <a:defRPr lang="en-US" sz="2800" b="1" kern="1200" dirty="0">
                <a:solidFill>
                  <a:srgbClr val="454B5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1D8498-9702-124D-8768-4830B25E14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0388" y="1196975"/>
            <a:ext cx="7940675" cy="4797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60444-D0A7-974E-B483-81E0C00C463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15689-756E-C04F-AEF3-155BABA3F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15" y="-2702"/>
            <a:ext cx="9152415" cy="6858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14B89F-81BB-2143-A444-F99D3EDF671B}"/>
              </a:ext>
            </a:extLst>
          </p:cNvPr>
          <p:cNvSpPr/>
          <p:nvPr userDrawn="1"/>
        </p:nvSpPr>
        <p:spPr>
          <a:xfrm>
            <a:off x="560070" y="6384905"/>
            <a:ext cx="62522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7AA00"/>
                </a:solidFill>
              </a:rPr>
              <a:t>First Mission Outpost – The Family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3805303-4DD5-CD4E-AAFC-5D41017AA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6565"/>
            <a:ext cx="8178800" cy="531391"/>
          </a:xfrm>
          <a:prstGeom prst="rect">
            <a:avLst/>
          </a:prstGeom>
        </p:spPr>
        <p:txBody>
          <a:bodyPr/>
          <a:lstStyle>
            <a:lvl1pPr marL="0" algn="r" defTabSz="457200" rtl="0" eaLnBrk="1" latinLnBrk="0" hangingPunct="1">
              <a:defRPr lang="en-US" sz="2800" b="1" kern="1200" dirty="0">
                <a:solidFill>
                  <a:srgbClr val="454B5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1D8498-9702-124D-8768-4830B25E14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0389" y="1196975"/>
            <a:ext cx="4641850" cy="4797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2ECB48-9265-B24A-93CE-4FB9DA024D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83200" y="1198563"/>
            <a:ext cx="3221038" cy="4795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9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60444-D0A7-974E-B483-81E0C00C463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15689-756E-C04F-AEF3-155BABA3F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17" y="-3882"/>
            <a:ext cx="9152415" cy="6858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14B89F-81BB-2143-A444-F99D3EDF671B}"/>
              </a:ext>
            </a:extLst>
          </p:cNvPr>
          <p:cNvSpPr/>
          <p:nvPr userDrawn="1"/>
        </p:nvSpPr>
        <p:spPr>
          <a:xfrm>
            <a:off x="560070" y="6384905"/>
            <a:ext cx="62522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7AA00"/>
                </a:solidFill>
              </a:rPr>
              <a:t>FIRST MISSION OUTPOST – THE FAMILY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3805303-4DD5-CD4E-AAFC-5D41017AA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6565"/>
            <a:ext cx="8178800" cy="531391"/>
          </a:xfrm>
          <a:prstGeom prst="rect">
            <a:avLst/>
          </a:prstGeom>
        </p:spPr>
        <p:txBody>
          <a:bodyPr/>
          <a:lstStyle>
            <a:lvl1pPr marL="0" algn="r" defTabSz="457200" rtl="0" eaLnBrk="1" latinLnBrk="0" hangingPunct="1">
              <a:defRPr lang="en-US" sz="2800" b="1" kern="1200" dirty="0">
                <a:solidFill>
                  <a:srgbClr val="454B5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1D8498-9702-124D-8768-4830B25E14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0388" y="1196975"/>
            <a:ext cx="7943849" cy="2511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2ECB48-9265-B24A-93CE-4FB9DA024D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0070" y="3708400"/>
            <a:ext cx="7944168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5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60444-D0A7-974E-B483-81E0C00C463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60444-D0A7-974E-B483-81E0C00C463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60444-D0A7-974E-B483-81E0C00C463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60444-D0A7-974E-B483-81E0C00C463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60444-D0A7-974E-B483-81E0C00C463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5E401F-2495-8542-A9D8-6EDB7BDBC3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4377"/>
            <a:ext cx="9145510" cy="685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034FB57-4F12-6749-AE44-060555551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11540"/>
            <a:ext cx="7772400" cy="1001889"/>
          </a:xfrm>
        </p:spPr>
        <p:txBody>
          <a:bodyPr/>
          <a:lstStyle/>
          <a:p>
            <a:pPr algn="r"/>
            <a:r>
              <a:rPr lang="en-US" dirty="0"/>
              <a:t>Written by Silvia </a:t>
            </a:r>
            <a:r>
              <a:rPr lang="en-US" dirty="0" err="1"/>
              <a:t>Bacchiocchi</a:t>
            </a:r>
            <a:r>
              <a:rPr lang="en-US" dirty="0"/>
              <a:t>, MA</a:t>
            </a:r>
            <a:br>
              <a:rPr lang="en-US" dirty="0"/>
            </a:br>
            <a:r>
              <a:rPr lang="en-US" dirty="0"/>
              <a:t>and Alina Baltazar, PhD, MSW</a:t>
            </a:r>
          </a:p>
          <a:p>
            <a:pPr algn="r"/>
            <a:r>
              <a:rPr lang="en-US" sz="1400" dirty="0"/>
              <a:t>Andrews University</a:t>
            </a:r>
          </a:p>
          <a:p>
            <a:pPr algn="r"/>
            <a:r>
              <a:rPr lang="en-US" sz="1400" dirty="0"/>
              <a:t>Berrien Springs, MI, USA</a:t>
            </a:r>
          </a:p>
        </p:txBody>
      </p:sp>
    </p:spTree>
    <p:extLst>
      <p:ext uri="{BB962C8B-B14F-4D97-AF65-F5344CB8AC3E}">
        <p14:creationId xmlns:p14="http://schemas.microsoft.com/office/powerpoint/2010/main" val="1307468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united front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2151" y="1242695"/>
            <a:ext cx="7943849" cy="2511425"/>
          </a:xfrm>
        </p:spPr>
        <p:txBody>
          <a:bodyPr>
            <a:normAutofit/>
          </a:bodyPr>
          <a:lstStyle/>
          <a:p>
            <a:r>
              <a:rPr lang="en-US" sz="2100" dirty="0"/>
              <a:t>Parents create the atmosphere of the home circle</a:t>
            </a:r>
          </a:p>
          <a:p>
            <a:r>
              <a:rPr lang="en-US" sz="2100" dirty="0"/>
              <a:t>If parents disagree, children take on that same spirit</a:t>
            </a:r>
          </a:p>
          <a:p>
            <a:r>
              <a:rPr lang="en-US" sz="2100" dirty="0"/>
              <a:t>Make home atmosphere fragrant with tender thoughtfulness</a:t>
            </a:r>
          </a:p>
          <a:p>
            <a:r>
              <a:rPr lang="en-US" sz="2100" dirty="0"/>
              <a:t>Husbands and wives should cultivate love and respect</a:t>
            </a:r>
          </a:p>
          <a:p>
            <a:r>
              <a:rPr lang="en-US" sz="2100" dirty="0"/>
              <a:t>Never criticize each other in front of the children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2E6848-9161-6342-A1FA-72A898B230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3455" y="3493954"/>
            <a:ext cx="4606290" cy="2593819"/>
          </a:xfrm>
        </p:spPr>
      </p:pic>
    </p:spTree>
    <p:extLst>
      <p:ext uri="{BB962C8B-B14F-4D97-AF65-F5344CB8AC3E}">
        <p14:creationId xmlns:p14="http://schemas.microsoft.com/office/powerpoint/2010/main" val="108951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and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47478" y="1342390"/>
            <a:ext cx="4641850" cy="479742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Parents as a united front before children with discipline</a:t>
            </a:r>
          </a:p>
          <a:p>
            <a:r>
              <a:rPr lang="en-US" sz="2800" dirty="0"/>
              <a:t>Holy Trinity gives us one message</a:t>
            </a:r>
          </a:p>
          <a:p>
            <a:r>
              <a:rPr lang="en-US" sz="2800" dirty="0"/>
              <a:t>When parents give different messages it confuses the children</a:t>
            </a:r>
          </a:p>
          <a:p>
            <a:r>
              <a:rPr lang="en-US" sz="2800" dirty="0"/>
              <a:t>Turn to the Lord for guidance</a:t>
            </a:r>
          </a:p>
          <a:p>
            <a:r>
              <a:rPr lang="en-US" sz="2800" dirty="0"/>
              <a:t>Prayer invites angels into our homes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DCC046F-DA22-EB4A-92F2-F9D64DFAEE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637" y="1342390"/>
            <a:ext cx="3291841" cy="4795838"/>
          </a:xfrm>
        </p:spPr>
      </p:pic>
    </p:spTree>
    <p:extLst>
      <p:ext uri="{BB962C8B-B14F-4D97-AF65-F5344CB8AC3E}">
        <p14:creationId xmlns:p14="http://schemas.microsoft.com/office/powerpoint/2010/main" val="179499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disobedience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Be aware of your own imperfections</a:t>
            </a:r>
          </a:p>
          <a:p>
            <a:r>
              <a:rPr lang="en-US" sz="2100" dirty="0"/>
              <a:t>Work on shared problems together</a:t>
            </a:r>
          </a:p>
          <a:p>
            <a:r>
              <a:rPr lang="en-US" sz="2100" dirty="0"/>
              <a:t>Apologize when you have been harsh</a:t>
            </a:r>
          </a:p>
          <a:p>
            <a:r>
              <a:rPr lang="en-US" sz="2100" dirty="0"/>
              <a:t>Be a role model of humility and contrition</a:t>
            </a:r>
          </a:p>
          <a:p>
            <a:r>
              <a:rPr lang="en-US" sz="2100" dirty="0"/>
              <a:t>Ask for forgiveness from the Lord during family worship</a:t>
            </a:r>
          </a:p>
        </p:txBody>
      </p:sp>
    </p:spTree>
    <p:extLst>
      <p:ext uri="{BB962C8B-B14F-4D97-AF65-F5344CB8AC3E}">
        <p14:creationId xmlns:p14="http://schemas.microsoft.com/office/powerpoint/2010/main" val="208192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642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02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Discussion question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065DABB-BDFA-014F-9583-750BA1A7D48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46877" y="1458930"/>
            <a:ext cx="4400291" cy="4505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29021" y="2638044"/>
            <a:ext cx="2522980" cy="34156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What are some mistakes you have made as a parent?</a:t>
            </a:r>
          </a:p>
          <a:p>
            <a:pPr indent="-228600" defTabSz="91440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What are ways we can make up to our children when we make mistakes?</a:t>
            </a:r>
          </a:p>
        </p:txBody>
      </p:sp>
    </p:spTree>
    <p:extLst>
      <p:ext uri="{BB962C8B-B14F-4D97-AF65-F5344CB8AC3E}">
        <p14:creationId xmlns:p14="http://schemas.microsoft.com/office/powerpoint/2010/main" val="424789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Example of ancient Israel</a:t>
            </a:r>
          </a:p>
          <a:p>
            <a:pPr lvl="1"/>
            <a:r>
              <a:rPr lang="en-US" dirty="0"/>
              <a:t>Sanctuary as connection with God on earth</a:t>
            </a:r>
          </a:p>
          <a:p>
            <a:r>
              <a:rPr lang="en-US" dirty="0"/>
              <a:t>Morning and evening sacrifice</a:t>
            </a:r>
          </a:p>
          <a:p>
            <a:pPr lvl="1"/>
            <a:r>
              <a:rPr lang="en-US" dirty="0"/>
              <a:t>Parents are to lead daily</a:t>
            </a:r>
          </a:p>
          <a:p>
            <a:r>
              <a:rPr lang="en-US" dirty="0"/>
              <a:t>Worship is non-negotiable</a:t>
            </a:r>
          </a:p>
          <a:p>
            <a:pPr lvl="1"/>
            <a:r>
              <a:rPr lang="en-US" dirty="0"/>
              <a:t>Shields from temptation</a:t>
            </a:r>
          </a:p>
          <a:p>
            <a:r>
              <a:rPr lang="en-US" dirty="0"/>
              <a:t>Make it short and sweet</a:t>
            </a:r>
          </a:p>
          <a:p>
            <a:pPr lvl="1"/>
            <a:r>
              <a:rPr lang="en-US" dirty="0"/>
              <a:t>Adapt to desires of your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9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2601" y="2638044"/>
            <a:ext cx="2522980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Share some family worship ideas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Bible stories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Music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Artwork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Role play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Prayer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E17D9-213A-0046-B6D3-5006572E94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0581" y="1670970"/>
            <a:ext cx="4461761" cy="35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61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for eternal rewards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Ellen White worried about her boys</a:t>
            </a:r>
          </a:p>
          <a:p>
            <a:r>
              <a:rPr lang="en-US" dirty="0"/>
              <a:t>She often turned to prayer when discouraged</a:t>
            </a:r>
          </a:p>
          <a:p>
            <a:r>
              <a:rPr lang="en-US" dirty="0"/>
              <a:t>Parents will face judgment one day</a:t>
            </a:r>
          </a:p>
          <a:p>
            <a:r>
              <a:rPr lang="en-US" dirty="0"/>
              <a:t>There is still hope!</a:t>
            </a:r>
          </a:p>
          <a:p>
            <a:r>
              <a:rPr lang="en-US" dirty="0"/>
              <a:t>Keep our eyes fixed on the prize of an eternity with Christ</a:t>
            </a:r>
          </a:p>
        </p:txBody>
      </p:sp>
    </p:spTree>
    <p:extLst>
      <p:ext uri="{BB962C8B-B14F-4D97-AF65-F5344CB8AC3E}">
        <p14:creationId xmlns:p14="http://schemas.microsoft.com/office/powerpoint/2010/main" val="40833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65"/>
            <a:ext cx="8178800" cy="531391"/>
          </a:xfrm>
        </p:spPr>
        <p:txBody>
          <a:bodyPr/>
          <a:lstStyle/>
          <a:p>
            <a:r>
              <a:rPr lang="en-US" dirty="0"/>
              <a:t>Enjoying the journey with </a:t>
            </a:r>
            <a:br>
              <a:rPr lang="en-US" dirty="0"/>
            </a:br>
            <a:r>
              <a:rPr lang="en-US" dirty="0"/>
              <a:t>our heavenly father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Parenting is a 24/7 job</a:t>
            </a:r>
          </a:p>
          <a:p>
            <a:r>
              <a:rPr lang="en-US" sz="2800" dirty="0"/>
              <a:t>We are not alone!</a:t>
            </a:r>
          </a:p>
          <a:p>
            <a:r>
              <a:rPr lang="en-US" sz="2800" dirty="0"/>
              <a:t>Our children belong to God</a:t>
            </a:r>
          </a:p>
          <a:p>
            <a:r>
              <a:rPr lang="en-US" sz="2800" dirty="0"/>
              <a:t>Heaven is interested in our work</a:t>
            </a:r>
          </a:p>
          <a:p>
            <a:r>
              <a:rPr lang="en-US" sz="2800" dirty="0"/>
              <a:t>Well-ordered and disciplined family tells more on behalf of Christianity than all the sermons that can be preached (</a:t>
            </a:r>
            <a:r>
              <a:rPr lang="en-US" sz="2800" i="1" dirty="0"/>
              <a:t>Adventist Home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0790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642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02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Discussion question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327617-619B-9C4F-B289-F2CC433274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042" y="1259537"/>
            <a:ext cx="4688077" cy="50410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29021" y="2638044"/>
            <a:ext cx="2522980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How can we support one another in our spiritual journey as parents?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What can help us persevere?</a:t>
            </a:r>
          </a:p>
        </p:txBody>
      </p:sp>
    </p:spTree>
    <p:extLst>
      <p:ext uri="{BB962C8B-B14F-4D97-AF65-F5344CB8AC3E}">
        <p14:creationId xmlns:p14="http://schemas.microsoft.com/office/powerpoint/2010/main" val="222739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571"/>
            <a:ext cx="8178800" cy="53139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family: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/>
              <a:t>origin, creation, and redemption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Holy Trinity as the first family</a:t>
            </a:r>
          </a:p>
          <a:p>
            <a:r>
              <a:rPr lang="en-US" sz="2800" dirty="0"/>
              <a:t>Earthly family of Adam and Eve chose Satan’s lie</a:t>
            </a:r>
          </a:p>
          <a:p>
            <a:r>
              <a:rPr lang="en-US" sz="2800" dirty="0"/>
              <a:t>The plan of salvation came from Eve’s seed</a:t>
            </a:r>
          </a:p>
          <a:p>
            <a:r>
              <a:rPr lang="en-US" sz="2800" dirty="0"/>
              <a:t>Gospel message comes to fruit in the lives of our families</a:t>
            </a:r>
          </a:p>
          <a:p>
            <a:r>
              <a:rPr lang="en-US" sz="2800" dirty="0"/>
              <a:t>This equips our children to minister to the wider world</a:t>
            </a:r>
          </a:p>
        </p:txBody>
      </p:sp>
    </p:spTree>
    <p:extLst>
      <p:ext uri="{BB962C8B-B14F-4D97-AF65-F5344CB8AC3E}">
        <p14:creationId xmlns:p14="http://schemas.microsoft.com/office/powerpoint/2010/main" val="378868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Ellen white’s role as family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2800" i="1" dirty="0"/>
          </a:p>
          <a:p>
            <a:r>
              <a:rPr lang="en-US" sz="2800" i="1" dirty="0"/>
              <a:t>The Adventist Home</a:t>
            </a:r>
            <a:r>
              <a:rPr lang="en-US" sz="2800" dirty="0"/>
              <a:t> contains encouragement and counsel</a:t>
            </a:r>
          </a:p>
          <a:p>
            <a:r>
              <a:rPr lang="en-US" sz="2800" dirty="0"/>
              <a:t>Satan’s time is short</a:t>
            </a:r>
          </a:p>
          <a:p>
            <a:r>
              <a:rPr lang="en-US" sz="2800" dirty="0"/>
              <a:t>Parents need Scripture and Ellen White’s wise counsel</a:t>
            </a:r>
          </a:p>
          <a:p>
            <a:r>
              <a:rPr lang="en-US" sz="2800" dirty="0"/>
              <a:t>Tempting to resort to outside interventions (though sometimes necessary)</a:t>
            </a:r>
          </a:p>
          <a:p>
            <a:r>
              <a:rPr lang="en-US" sz="2800" dirty="0"/>
              <a:t>God’s way is the best way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626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642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02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Discussion questions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649D4-88E6-6C4D-BF35-D33AA41DA1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202" y="1140431"/>
            <a:ext cx="3973112" cy="49936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29021" y="2638044"/>
            <a:ext cx="2522980" cy="341562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-228600" defTabSz="91440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Where have you turned for help when struggling with parenting concerns? </a:t>
            </a:r>
          </a:p>
          <a:p>
            <a:pPr marL="0" indent="-228600" defTabSz="91440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What has been the most helpful?</a:t>
            </a:r>
          </a:p>
          <a:p>
            <a:pPr indent="-228600" defTabSz="91440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8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as mission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0389" y="1196975"/>
            <a:ext cx="4463674" cy="47974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Home as a special mission field</a:t>
            </a:r>
          </a:p>
          <a:p>
            <a:r>
              <a:rPr lang="en-US" dirty="0"/>
              <a:t>Key to our family’s happiness is when God comes first</a:t>
            </a:r>
          </a:p>
          <a:p>
            <a:r>
              <a:rPr lang="en-US" dirty="0"/>
              <a:t>As youth go out from home they share what has been learned</a:t>
            </a:r>
          </a:p>
          <a:p>
            <a:r>
              <a:rPr lang="en-US" dirty="0"/>
              <a:t>The time we invest in our children uplifts the community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E418648-FC0E-834F-BA41-B66DB9A315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2239" y="1198563"/>
            <a:ext cx="3221038" cy="4795837"/>
          </a:xfrm>
        </p:spPr>
      </p:pic>
    </p:spTree>
    <p:extLst>
      <p:ext uri="{BB962C8B-B14F-4D97-AF65-F5344CB8AC3E}">
        <p14:creationId xmlns:p14="http://schemas.microsoft.com/office/powerpoint/2010/main" val="38334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65"/>
            <a:ext cx="8178800" cy="531391"/>
          </a:xfrm>
        </p:spPr>
        <p:txBody>
          <a:bodyPr/>
          <a:lstStyle/>
          <a:p>
            <a:r>
              <a:rPr lang="en-US"/>
              <a:t>Love and 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0389" y="1196975"/>
            <a:ext cx="4641850" cy="479742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Home ministry begins before children are born</a:t>
            </a:r>
          </a:p>
          <a:p>
            <a:r>
              <a:rPr lang="en-US"/>
              <a:t>Develop spiritual habits and principles</a:t>
            </a:r>
          </a:p>
          <a:p>
            <a:r>
              <a:rPr lang="en-US"/>
              <a:t>Study the best and most successful way to win their love</a:t>
            </a:r>
          </a:p>
          <a:p>
            <a:r>
              <a:rPr lang="en-US"/>
              <a:t>When children know they are loved it opens their hearts to God’s love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14B61E0-24F0-4E49-9376-A47D16D074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330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before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Let your children see your love and desire to make them happy</a:t>
            </a:r>
          </a:p>
          <a:p>
            <a:r>
              <a:rPr lang="en-US" sz="3000" dirty="0"/>
              <a:t>Before direction, make sure they feel a connection</a:t>
            </a:r>
          </a:p>
          <a:p>
            <a:r>
              <a:rPr lang="en-US" sz="3000" dirty="0"/>
              <a:t>With a smile, hug, gratitude, and encouragement</a:t>
            </a:r>
          </a:p>
          <a:p>
            <a:r>
              <a:rPr lang="en-US" sz="3000" dirty="0"/>
              <a:t>They will naturally want to comply then it becomes habit</a:t>
            </a:r>
          </a:p>
          <a:p>
            <a:r>
              <a:rPr lang="en-US" sz="3000" dirty="0"/>
              <a:t>If not, may have to use coercion which leads to resentment </a:t>
            </a:r>
          </a:p>
        </p:txBody>
      </p:sp>
    </p:spTree>
    <p:extLst>
      <p:ext uri="{BB962C8B-B14F-4D97-AF65-F5344CB8AC3E}">
        <p14:creationId xmlns:p14="http://schemas.microsoft.com/office/powerpoint/2010/main" val="143406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Smiles and patient 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 as a little heaven on earth</a:t>
            </a:r>
          </a:p>
          <a:p>
            <a:r>
              <a:rPr lang="en-US" dirty="0"/>
              <a:t>Toddlers and teens can challenge that love</a:t>
            </a:r>
          </a:p>
          <a:p>
            <a:r>
              <a:rPr lang="en-US" dirty="0"/>
              <a:t>Children are quick to perceive anger and bitterness</a:t>
            </a:r>
          </a:p>
          <a:p>
            <a:r>
              <a:rPr lang="en-US" dirty="0"/>
              <a:t>Affections may turn to peers, technology, and substances</a:t>
            </a:r>
          </a:p>
          <a:p>
            <a:r>
              <a:rPr lang="en-US" dirty="0"/>
              <a:t>Teach them to make you their confidant</a:t>
            </a:r>
          </a:p>
        </p:txBody>
      </p:sp>
    </p:spTree>
    <p:extLst>
      <p:ext uri="{BB962C8B-B14F-4D97-AF65-F5344CB8AC3E}">
        <p14:creationId xmlns:p14="http://schemas.microsoft.com/office/powerpoint/2010/main" val="347051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2601" y="2638044"/>
            <a:ext cx="2522980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What age was the most challenging to be loving with your children?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How did you overcome those difficulties?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4C7AE09-9BB7-E349-A9EE-9A13411AE7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0"/>
          <a:stretch/>
        </p:blipFill>
        <p:spPr>
          <a:xfrm>
            <a:off x="3695920" y="1470378"/>
            <a:ext cx="4688077" cy="411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0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629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Georgia</vt:lpstr>
      <vt:lpstr>Office Theme</vt:lpstr>
      <vt:lpstr>PowerPoint Presentation</vt:lpstr>
      <vt:lpstr>The family: origin, creation, and redemption</vt:lpstr>
      <vt:lpstr>Ellen white’s role as family counselor</vt:lpstr>
      <vt:lpstr>Discussion questions</vt:lpstr>
      <vt:lpstr>Family as mission center</vt:lpstr>
      <vt:lpstr>Love and obedience</vt:lpstr>
      <vt:lpstr>Connection before direction</vt:lpstr>
      <vt:lpstr>Smiles and patient tones</vt:lpstr>
      <vt:lpstr>Discussion question</vt:lpstr>
      <vt:lpstr>A united front</vt:lpstr>
      <vt:lpstr>Structure and discipline</vt:lpstr>
      <vt:lpstr>Dealing with disobedience</vt:lpstr>
      <vt:lpstr>Discussion question</vt:lpstr>
      <vt:lpstr>Family worship</vt:lpstr>
      <vt:lpstr>Discussion question</vt:lpstr>
      <vt:lpstr>Working for eternal rewards</vt:lpstr>
      <vt:lpstr>Enjoying the journey with  our heavenly father</vt:lpstr>
      <vt:lpstr>Discussion question</vt:lpstr>
    </vt:vector>
  </TitlesOfParts>
  <Company>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Franklin Dorsey</cp:lastModifiedBy>
  <cp:revision>30</cp:revision>
  <dcterms:created xsi:type="dcterms:W3CDTF">2015-08-17T22:20:08Z</dcterms:created>
  <dcterms:modified xsi:type="dcterms:W3CDTF">2019-07-08T15:51:13Z</dcterms:modified>
</cp:coreProperties>
</file>