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0"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AA00"/>
    <a:srgbClr val="454B59"/>
    <a:srgbClr val="FDA400"/>
    <a:srgbClr val="FDD7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89"/>
    <p:restoredTop sz="94674"/>
  </p:normalViewPr>
  <p:slideViewPr>
    <p:cSldViewPr snapToGrid="0" snapToObjects="1">
      <p:cViewPr varScale="1">
        <p:scale>
          <a:sx n="124" d="100"/>
          <a:sy n="124" d="100"/>
        </p:scale>
        <p:origin x="1632" y="16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99" d="100"/>
          <a:sy n="99" d="100"/>
        </p:scale>
        <p:origin x="313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8B6403-D468-FA40-94CA-E71C809ADA31}" type="datetimeFigureOut">
              <a:rPr lang="en-US" smtClean="0"/>
              <a:t>12/11/18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E1D68-D0E9-9A4C-9E8C-167E718EC608}" type="slidenum">
              <a:rPr lang="en-US" smtClean="0"/>
              <a:t>‹#›</a:t>
            </a:fld>
            <a:endParaRPr lang="en-US"/>
          </a:p>
        </p:txBody>
      </p:sp>
    </p:spTree>
    <p:extLst>
      <p:ext uri="{BB962C8B-B14F-4D97-AF65-F5344CB8AC3E}">
        <p14:creationId xmlns:p14="http://schemas.microsoft.com/office/powerpoint/2010/main" val="321037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0" y="3886200"/>
            <a:ext cx="7772400" cy="1137356"/>
          </a:xfrm>
          <a:prstGeom prst="rect">
            <a:avLst/>
          </a:prstGeom>
        </p:spPr>
        <p:txBody>
          <a:bodyPr/>
          <a:lstStyle>
            <a:lvl1pPr marL="0" indent="0" algn="ctr">
              <a:buNone/>
              <a:defRPr lang="en-US" sz="1800" i="1" spc="50" dirty="0">
                <a:ln w="13500">
                  <a:noFill/>
                  <a:prstDash val="solid"/>
                </a:ln>
                <a:solidFill>
                  <a:srgbClr val="454B59"/>
                </a:solidFill>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r"/>
            <a:r>
              <a:rPr lang="en-US" i="1" spc="50" dirty="0">
                <a:ln w="13500">
                  <a:noFill/>
                  <a:prstDash val="solid"/>
                </a:ln>
                <a:solidFill>
                  <a:srgbClr val="454B59"/>
                </a:solidFill>
                <a:latin typeface="+mj-lt"/>
                <a:cs typeface="Georgia"/>
              </a:rPr>
              <a:t>Presented by:</a:t>
            </a:r>
          </a:p>
          <a:p>
            <a:pPr algn="r"/>
            <a:r>
              <a:rPr lang="en-US" i="1" spc="50" dirty="0">
                <a:ln w="13500">
                  <a:noFill/>
                  <a:prstDash val="solid"/>
                </a:ln>
                <a:solidFill>
                  <a:srgbClr val="454B59"/>
                </a:solidFill>
                <a:latin typeface="+mj-lt"/>
                <a:cs typeface="Georgia"/>
              </a:rPr>
              <a:t>(add presenter’s name here)</a:t>
            </a:r>
          </a:p>
        </p:txBody>
      </p:sp>
      <p:sp>
        <p:nvSpPr>
          <p:cNvPr id="10" name="Title 1">
            <a:extLst>
              <a:ext uri="{FF2B5EF4-FFF2-40B4-BE49-F238E27FC236}">
                <a16:creationId xmlns:a16="http://schemas.microsoft.com/office/drawing/2014/main" id="{D3320E00-21CB-2649-AB6D-5637036C1FD3}"/>
              </a:ext>
            </a:extLst>
          </p:cNvPr>
          <p:cNvSpPr txBox="1">
            <a:spLocks/>
          </p:cNvSpPr>
          <p:nvPr userDrawn="1"/>
        </p:nvSpPr>
        <p:spPr>
          <a:xfrm>
            <a:off x="685800" y="2130425"/>
            <a:ext cx="7086600" cy="1470025"/>
          </a:xfrm>
          <a:prstGeom prst="rect">
            <a:avLst/>
          </a:prstGeom>
        </p:spPr>
        <p:txBody>
          <a:bodyPr/>
          <a:lstStyle>
            <a:lvl1pPr algn="ctr" defTabSz="457200" rtl="0" eaLnBrk="1" latinLnBrk="0" hangingPunct="1">
              <a:spcBef>
                <a:spcPct val="0"/>
              </a:spcBef>
              <a:buNone/>
              <a:defRPr sz="3600" kern="1200">
                <a:solidFill>
                  <a:schemeClr val="tx1"/>
                </a:solidFill>
                <a:latin typeface="+mj-lt"/>
                <a:ea typeface="+mj-ea"/>
                <a:cs typeface="+mj-cs"/>
              </a:defRPr>
            </a:lvl1pPr>
          </a:lstStyle>
          <a:p>
            <a:pPr algn="r"/>
            <a:r>
              <a:rPr lang="en-US" sz="4400" b="1" dirty="0">
                <a:solidFill>
                  <a:srgbClr val="454B59"/>
                </a:solidFill>
              </a:rPr>
              <a:t>GO AND MAKE DISCIPLES: </a:t>
            </a:r>
            <a:r>
              <a:rPr lang="en-US" sz="4400" b="1" dirty="0">
                <a:solidFill>
                  <a:schemeClr val="tx1">
                    <a:lumMod val="50000"/>
                    <a:lumOff val="50000"/>
                  </a:schemeClr>
                </a:solidFill>
              </a:rPr>
              <a:t>THE BIBLICAL METHOD</a:t>
            </a:r>
            <a:endParaRPr lang="en-US" dirty="0">
              <a:solidFill>
                <a:schemeClr val="tx1">
                  <a:lumMod val="50000"/>
                  <a:lumOff val="50000"/>
                </a:schemeClr>
              </a:solidFill>
            </a:endParaRPr>
          </a:p>
        </p:txBody>
      </p:sp>
    </p:spTree>
    <p:extLst>
      <p:ext uri="{BB962C8B-B14F-4D97-AF65-F5344CB8AC3E}">
        <p14:creationId xmlns:p14="http://schemas.microsoft.com/office/powerpoint/2010/main" val="233835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360444-D0A7-974E-B483-81E0C00C4638}" type="datetimeFigureOut">
              <a:rPr lang="en-US" smtClean="0"/>
              <a:t>12/11/18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335384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360444-D0A7-974E-B483-81E0C00C4638}" type="datetimeFigureOut">
              <a:rPr lang="en-US" smtClean="0"/>
              <a:t>12/11/18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64136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6360444-D0A7-974E-B483-81E0C00C4638}" type="datetimeFigureOut">
              <a:rPr lang="en-US" smtClean="0"/>
              <a:t>12/11/18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D5A780A-563C-0046-B457-B0B9E957C029}" type="slidenum">
              <a:rPr lang="en-US" smtClean="0"/>
              <a:t>‹#›</a:t>
            </a:fld>
            <a:endParaRPr lang="en-US"/>
          </a:p>
        </p:txBody>
      </p:sp>
      <p:pic>
        <p:nvPicPr>
          <p:cNvPr id="5" name="Picture 4">
            <a:extLst>
              <a:ext uri="{FF2B5EF4-FFF2-40B4-BE49-F238E27FC236}">
                <a16:creationId xmlns:a16="http://schemas.microsoft.com/office/drawing/2014/main" id="{74F15689-756E-C04F-AEF3-155BABA3F9FD}"/>
              </a:ext>
            </a:extLst>
          </p:cNvPr>
          <p:cNvPicPr>
            <a:picLocks noChangeAspect="1"/>
          </p:cNvPicPr>
          <p:nvPr userDrawn="1"/>
        </p:nvPicPr>
        <p:blipFill>
          <a:blip r:embed="rId2"/>
          <a:stretch>
            <a:fillRect/>
          </a:stretch>
        </p:blipFill>
        <p:spPr>
          <a:xfrm>
            <a:off x="-8417" y="-3882"/>
            <a:ext cx="9152415" cy="6858797"/>
          </a:xfrm>
          <a:prstGeom prst="rect">
            <a:avLst/>
          </a:prstGeom>
        </p:spPr>
      </p:pic>
      <p:sp>
        <p:nvSpPr>
          <p:cNvPr id="6" name="Rectangle 5">
            <a:extLst>
              <a:ext uri="{FF2B5EF4-FFF2-40B4-BE49-F238E27FC236}">
                <a16:creationId xmlns:a16="http://schemas.microsoft.com/office/drawing/2014/main" id="{3714B89F-81BB-2143-A444-F99D3EDF671B}"/>
              </a:ext>
            </a:extLst>
          </p:cNvPr>
          <p:cNvSpPr/>
          <p:nvPr userDrawn="1"/>
        </p:nvSpPr>
        <p:spPr>
          <a:xfrm>
            <a:off x="560070" y="6384905"/>
            <a:ext cx="6252210" cy="246221"/>
          </a:xfrm>
          <a:prstGeom prst="rect">
            <a:avLst/>
          </a:prstGeom>
        </p:spPr>
        <p:txBody>
          <a:bodyPr wrap="square">
            <a:spAutoFit/>
          </a:bodyPr>
          <a:lstStyle/>
          <a:p>
            <a:r>
              <a:rPr lang="en-US" sz="1000" dirty="0">
                <a:solidFill>
                  <a:srgbClr val="F7AA00"/>
                </a:solidFill>
              </a:rPr>
              <a:t>GO AND MAKE DISCIPLES – THE BIBLICAL METHOD</a:t>
            </a:r>
          </a:p>
        </p:txBody>
      </p:sp>
      <p:sp>
        <p:nvSpPr>
          <p:cNvPr id="8" name="Title 7">
            <a:extLst>
              <a:ext uri="{FF2B5EF4-FFF2-40B4-BE49-F238E27FC236}">
                <a16:creationId xmlns:a16="http://schemas.microsoft.com/office/drawing/2014/main" id="{73805303-4DD5-CD4E-AAFC-5D41017AADCB}"/>
              </a:ext>
            </a:extLst>
          </p:cNvPr>
          <p:cNvSpPr>
            <a:spLocks noGrp="1"/>
          </p:cNvSpPr>
          <p:nvPr>
            <p:ph type="title"/>
          </p:nvPr>
        </p:nvSpPr>
        <p:spPr>
          <a:xfrm>
            <a:off x="457200" y="326565"/>
            <a:ext cx="8178800" cy="531391"/>
          </a:xfrm>
          <a:prstGeom prst="rect">
            <a:avLst/>
          </a:prstGeom>
        </p:spPr>
        <p:txBody>
          <a:bodyPr/>
          <a:lstStyle>
            <a:lvl1pPr marL="0" algn="r" defTabSz="457200" rtl="0" eaLnBrk="1" latinLnBrk="0" hangingPunct="1">
              <a:defRPr lang="en-US" sz="2800" b="1" kern="1200" dirty="0">
                <a:solidFill>
                  <a:srgbClr val="454B59"/>
                </a:solidFill>
                <a:latin typeface="+mj-lt"/>
                <a:ea typeface="+mn-ea"/>
                <a:cs typeface="+mn-cs"/>
              </a:defRPr>
            </a:lvl1pPr>
          </a:lstStyle>
          <a:p>
            <a:r>
              <a:rPr lang="en-US" dirty="0"/>
              <a:t>Click to edit Master title style</a:t>
            </a:r>
          </a:p>
        </p:txBody>
      </p:sp>
      <p:sp>
        <p:nvSpPr>
          <p:cNvPr id="10" name="Content Placeholder 9">
            <a:extLst>
              <a:ext uri="{FF2B5EF4-FFF2-40B4-BE49-F238E27FC236}">
                <a16:creationId xmlns:a16="http://schemas.microsoft.com/office/drawing/2014/main" id="{901D8498-9702-124D-8768-4830B25E14D8}"/>
              </a:ext>
            </a:extLst>
          </p:cNvPr>
          <p:cNvSpPr>
            <a:spLocks noGrp="1"/>
          </p:cNvSpPr>
          <p:nvPr>
            <p:ph sz="quarter" idx="13"/>
          </p:nvPr>
        </p:nvSpPr>
        <p:spPr>
          <a:xfrm>
            <a:off x="560388" y="1196975"/>
            <a:ext cx="7940675" cy="4797425"/>
          </a:xfrm>
          <a:prstGeom prst="rect">
            <a:avLst/>
          </a:prstGeom>
        </p:spPr>
        <p:txBody>
          <a:bodyPr/>
          <a:lstStyle>
            <a:lvl1pPr marL="342900" indent="-342900">
              <a:buClr>
                <a:srgbClr val="FFC000"/>
              </a:buClr>
              <a:buSzPct val="90000"/>
              <a:buFont typeface="Arial" panose="020B0604020202020204" pitchFamily="34" charset="0"/>
              <a:buChar char="•"/>
              <a:defRPr sz="3200"/>
            </a:lvl1pPr>
            <a:lvl2pPr marL="742950" indent="-285750">
              <a:buClr>
                <a:srgbClr val="FFC000"/>
              </a:buClr>
              <a:buSzPct val="90000"/>
              <a:buFont typeface="Arial" panose="020B0604020202020204" pitchFamily="34" charset="0"/>
              <a:buChar char="•"/>
              <a:defRPr sz="2800"/>
            </a:lvl2pPr>
            <a:lvl3pPr marL="1143000" indent="-228600">
              <a:buClr>
                <a:srgbClr val="FFC000"/>
              </a:buClr>
              <a:buSzPct val="90000"/>
              <a:buFont typeface="Arial" panose="020B0604020202020204" pitchFamily="34" charset="0"/>
              <a:buChar char="•"/>
              <a:defRPr sz="2400"/>
            </a:lvl3pPr>
            <a:lvl4pPr marL="1600200" indent="-228600">
              <a:buClr>
                <a:srgbClr val="FFC000"/>
              </a:buClr>
              <a:buSzPct val="90000"/>
              <a:buFont typeface="Arial" panose="020B0604020202020204" pitchFamily="34" charset="0"/>
              <a:buChar char="•"/>
              <a:defRPr sz="2000"/>
            </a:lvl4pPr>
            <a:lvl5pPr marL="2057400" indent="-228600">
              <a:buClr>
                <a:srgbClr val="FFC000"/>
              </a:buClr>
              <a:buSzPct val="90000"/>
              <a:buFont typeface="Arial" panose="020B0604020202020204" pitchFamily="34" charset="0"/>
              <a:buChar cha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036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360444-D0A7-974E-B483-81E0C00C4638}" type="datetimeFigureOut">
              <a:rPr lang="en-US" smtClean="0"/>
              <a:t>12/11/18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21571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360444-D0A7-974E-B483-81E0C00C4638}" type="datetimeFigureOut">
              <a:rPr lang="en-US" smtClean="0"/>
              <a:t>12/11/18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3593166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6360444-D0A7-974E-B483-81E0C00C4638}" type="datetimeFigureOut">
              <a:rPr lang="en-US" smtClean="0"/>
              <a:t>12/11/18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548529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6360444-D0A7-974E-B483-81E0C00C4638}" type="datetimeFigureOut">
              <a:rPr lang="en-US" smtClean="0"/>
              <a:t>12/11/18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56871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6360444-D0A7-974E-B483-81E0C00C4638}" type="datetimeFigureOut">
              <a:rPr lang="en-US" smtClean="0"/>
              <a:t>12/11/18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56799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6360444-D0A7-974E-B483-81E0C00C4638}" type="datetimeFigureOut">
              <a:rPr lang="en-US" smtClean="0"/>
              <a:t>12/11/18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806293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6360444-D0A7-974E-B483-81E0C00C4638}" type="datetimeFigureOut">
              <a:rPr lang="en-US" smtClean="0"/>
              <a:t>12/11/18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70785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25E401F-2495-8542-A9D8-6EDB7BDBC360}"/>
              </a:ext>
            </a:extLst>
          </p:cNvPr>
          <p:cNvPicPr>
            <a:picLocks noChangeAspect="1"/>
          </p:cNvPicPr>
          <p:nvPr userDrawn="1"/>
        </p:nvPicPr>
        <p:blipFill>
          <a:blip r:embed="rId13"/>
          <a:stretch>
            <a:fillRect/>
          </a:stretch>
        </p:blipFill>
        <p:spPr>
          <a:xfrm>
            <a:off x="-1511" y="2188"/>
            <a:ext cx="9145510" cy="6853623"/>
          </a:xfrm>
          <a:prstGeom prst="rect">
            <a:avLst/>
          </a:prstGeom>
        </p:spPr>
      </p:pic>
    </p:spTree>
    <p:extLst>
      <p:ext uri="{BB962C8B-B14F-4D97-AF65-F5344CB8AC3E}">
        <p14:creationId xmlns:p14="http://schemas.microsoft.com/office/powerpoint/2010/main" val="130192801"/>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034FB57-4F12-6749-AE44-060555551F67}"/>
              </a:ext>
            </a:extLst>
          </p:cNvPr>
          <p:cNvSpPr>
            <a:spLocks noGrp="1"/>
          </p:cNvSpPr>
          <p:nvPr>
            <p:ph type="subTitle" idx="1"/>
          </p:nvPr>
        </p:nvSpPr>
        <p:spPr>
          <a:xfrm>
            <a:off x="2126750" y="3711539"/>
            <a:ext cx="5645649" cy="1158412"/>
          </a:xfrm>
        </p:spPr>
        <p:txBody>
          <a:bodyPr/>
          <a:lstStyle/>
          <a:p>
            <a:pPr algn="r"/>
            <a:r>
              <a:rPr lang="en-US" dirty="0"/>
              <a:t>Written by Claudio and Pamela </a:t>
            </a:r>
            <a:r>
              <a:rPr lang="en-US" dirty="0" err="1"/>
              <a:t>Consuegra</a:t>
            </a:r>
            <a:endParaRPr lang="en-US" dirty="0"/>
          </a:p>
          <a:p>
            <a:pPr algn="r"/>
            <a:r>
              <a:rPr lang="en-US" sz="1400" dirty="0"/>
              <a:t>Department of Family Ministries</a:t>
            </a:r>
          </a:p>
          <a:p>
            <a:pPr algn="r"/>
            <a:r>
              <a:rPr lang="en-US" sz="1400" dirty="0"/>
              <a:t>North American Division of Seventh-day Adventist Church </a:t>
            </a:r>
          </a:p>
          <a:p>
            <a:pPr algn="r"/>
            <a:r>
              <a:rPr lang="en-US" sz="1400" dirty="0"/>
              <a:t>Columbia, Maryland, USA</a:t>
            </a:r>
          </a:p>
        </p:txBody>
      </p:sp>
    </p:spTree>
    <p:extLst>
      <p:ext uri="{BB962C8B-B14F-4D97-AF65-F5344CB8AC3E}">
        <p14:creationId xmlns:p14="http://schemas.microsoft.com/office/powerpoint/2010/main" val="1307468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017C2-2741-2B43-B8FA-02A930DEF22F}"/>
              </a:ext>
            </a:extLst>
          </p:cNvPr>
          <p:cNvSpPr>
            <a:spLocks noGrp="1"/>
          </p:cNvSpPr>
          <p:nvPr>
            <p:ph type="title"/>
          </p:nvPr>
        </p:nvSpPr>
        <p:spPr/>
        <p:txBody>
          <a:bodyPr/>
          <a:lstStyle/>
          <a:p>
            <a:r>
              <a:rPr lang="en-US" dirty="0"/>
              <a:t>Group Discussion</a:t>
            </a:r>
          </a:p>
        </p:txBody>
      </p:sp>
      <p:sp>
        <p:nvSpPr>
          <p:cNvPr id="3" name="Content Placeholder 2">
            <a:extLst>
              <a:ext uri="{FF2B5EF4-FFF2-40B4-BE49-F238E27FC236}">
                <a16:creationId xmlns:a16="http://schemas.microsoft.com/office/drawing/2014/main" id="{50E3CAC6-0C88-0D49-80D8-6F009457042C}"/>
              </a:ext>
            </a:extLst>
          </p:cNvPr>
          <p:cNvSpPr>
            <a:spLocks noGrp="1"/>
          </p:cNvSpPr>
          <p:nvPr>
            <p:ph sz="quarter" idx="13"/>
          </p:nvPr>
        </p:nvSpPr>
        <p:spPr/>
        <p:txBody>
          <a:bodyPr/>
          <a:lstStyle/>
          <a:p>
            <a:pPr marL="514350" indent="-514350">
              <a:buAutoNum type="arabicPeriod"/>
            </a:pPr>
            <a:endParaRPr lang="en-US" sz="2800" dirty="0"/>
          </a:p>
          <a:p>
            <a:pPr marL="514350" indent="-514350">
              <a:buAutoNum type="arabicPeriod"/>
            </a:pPr>
            <a:r>
              <a:rPr lang="en-US" sz="2800" dirty="0"/>
              <a:t>Matt. 10:1ff; Luke 10:1ff. </a:t>
            </a:r>
          </a:p>
          <a:p>
            <a:pPr marL="514350" indent="-514350">
              <a:buAutoNum type="arabicPeriod"/>
            </a:pPr>
            <a:r>
              <a:rPr lang="en-US" sz="2800" dirty="0"/>
              <a:t>Matt. 10:5, 21:2. </a:t>
            </a:r>
          </a:p>
          <a:p>
            <a:pPr marL="514350" indent="-514350">
              <a:buAutoNum type="arabicPeriod"/>
            </a:pPr>
            <a:r>
              <a:rPr lang="en-US" sz="2800" dirty="0"/>
              <a:t>Matt. 13, 17:14-21,18; Luke 9:46, 22:24</a:t>
            </a:r>
          </a:p>
          <a:p>
            <a:pPr marL="514350" indent="-514350">
              <a:buAutoNum type="arabicPeriod"/>
            </a:pPr>
            <a:r>
              <a:rPr lang="en-US" sz="2800" dirty="0"/>
              <a:t>Luke 10:1ff. </a:t>
            </a:r>
            <a:endParaRPr lang="en-US" sz="2800" i="1" dirty="0">
              <a:solidFill>
                <a:schemeClr val="tx1">
                  <a:lumMod val="50000"/>
                  <a:lumOff val="50000"/>
                </a:schemeClr>
              </a:solidFill>
            </a:endParaRPr>
          </a:p>
          <a:p>
            <a:pPr marL="514350" indent="-514350">
              <a:buAutoNum type="arabicPeriod"/>
            </a:pPr>
            <a:r>
              <a:rPr lang="en-US" sz="2800" dirty="0"/>
              <a:t>Matt. 28:18-20.</a:t>
            </a:r>
            <a:endParaRPr lang="en-US" sz="2800" i="1" dirty="0">
              <a:solidFill>
                <a:schemeClr val="tx1">
                  <a:lumMod val="50000"/>
                  <a:lumOff val="50000"/>
                </a:schemeClr>
              </a:solidFill>
            </a:endParaRPr>
          </a:p>
          <a:p>
            <a:pPr marL="514350" indent="-514350">
              <a:buAutoNum type="arabicPeriod"/>
            </a:pPr>
            <a:r>
              <a:rPr lang="en-US" sz="2800" dirty="0"/>
              <a:t>Luke 12:12; John 14:26; Acts 1:8. </a:t>
            </a:r>
            <a:endParaRPr lang="en-US" sz="2800" dirty="0">
              <a:solidFill>
                <a:schemeClr val="tx1">
                  <a:lumMod val="50000"/>
                  <a:lumOff val="50000"/>
                </a:schemeClr>
              </a:solidFill>
            </a:endParaRPr>
          </a:p>
        </p:txBody>
      </p:sp>
    </p:spTree>
    <p:extLst>
      <p:ext uri="{BB962C8B-B14F-4D97-AF65-F5344CB8AC3E}">
        <p14:creationId xmlns:p14="http://schemas.microsoft.com/office/powerpoint/2010/main" val="2527927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969BD-0F9A-B14D-BDFE-7289F8579331}"/>
              </a:ext>
            </a:extLst>
          </p:cNvPr>
          <p:cNvSpPr>
            <a:spLocks noGrp="1"/>
          </p:cNvSpPr>
          <p:nvPr>
            <p:ph type="title"/>
          </p:nvPr>
        </p:nvSpPr>
        <p:spPr/>
        <p:txBody>
          <a:bodyPr/>
          <a:lstStyle/>
          <a:p>
            <a:r>
              <a:rPr lang="en-US" dirty="0"/>
              <a:t>Discipleship in the New Testament Church</a:t>
            </a:r>
          </a:p>
        </p:txBody>
      </p:sp>
      <p:sp>
        <p:nvSpPr>
          <p:cNvPr id="3" name="Content Placeholder 2">
            <a:extLst>
              <a:ext uri="{FF2B5EF4-FFF2-40B4-BE49-F238E27FC236}">
                <a16:creationId xmlns:a16="http://schemas.microsoft.com/office/drawing/2014/main" id="{048A0C9C-3A63-A347-A2CC-EEF968CCC208}"/>
              </a:ext>
            </a:extLst>
          </p:cNvPr>
          <p:cNvSpPr>
            <a:spLocks noGrp="1"/>
          </p:cNvSpPr>
          <p:nvPr>
            <p:ph sz="quarter" idx="13"/>
          </p:nvPr>
        </p:nvSpPr>
        <p:spPr>
          <a:xfrm>
            <a:off x="1279132" y="1864795"/>
            <a:ext cx="6585735" cy="4797425"/>
          </a:xfrm>
        </p:spPr>
        <p:txBody>
          <a:bodyPr/>
          <a:lstStyle/>
          <a:p>
            <a:r>
              <a:rPr lang="en-US" dirty="0"/>
              <a:t>The best description of the early Christian church is that found in Luke’s writings (Acts 2:42-47). </a:t>
            </a:r>
          </a:p>
        </p:txBody>
      </p:sp>
    </p:spTree>
    <p:extLst>
      <p:ext uri="{BB962C8B-B14F-4D97-AF65-F5344CB8AC3E}">
        <p14:creationId xmlns:p14="http://schemas.microsoft.com/office/powerpoint/2010/main" val="447171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CAE8B-56FC-B348-A765-5CC6FF7970BF}"/>
              </a:ext>
            </a:extLst>
          </p:cNvPr>
          <p:cNvSpPr>
            <a:spLocks noGrp="1"/>
          </p:cNvSpPr>
          <p:nvPr>
            <p:ph type="title"/>
          </p:nvPr>
        </p:nvSpPr>
        <p:spPr/>
        <p:txBody>
          <a:bodyPr/>
          <a:lstStyle/>
          <a:p>
            <a:r>
              <a:rPr lang="en-US" dirty="0"/>
              <a:t>Group Discussion</a:t>
            </a:r>
          </a:p>
        </p:txBody>
      </p:sp>
      <p:sp>
        <p:nvSpPr>
          <p:cNvPr id="3" name="Content Placeholder 2">
            <a:extLst>
              <a:ext uri="{FF2B5EF4-FFF2-40B4-BE49-F238E27FC236}">
                <a16:creationId xmlns:a16="http://schemas.microsoft.com/office/drawing/2014/main" id="{07CE663F-1684-D14A-83C9-81559B2ECCE2}"/>
              </a:ext>
            </a:extLst>
          </p:cNvPr>
          <p:cNvSpPr>
            <a:spLocks noGrp="1"/>
          </p:cNvSpPr>
          <p:nvPr>
            <p:ph sz="quarter" idx="13"/>
          </p:nvPr>
        </p:nvSpPr>
        <p:spPr/>
        <p:txBody>
          <a:bodyPr/>
          <a:lstStyle/>
          <a:p>
            <a:endParaRPr lang="en-US" dirty="0"/>
          </a:p>
          <a:p>
            <a:r>
              <a:rPr lang="en-US" dirty="0"/>
              <a:t>Read Acts 2:42-47 and list what the early church believers did which helped disciple new believers as they joined their ranks:</a:t>
            </a:r>
          </a:p>
          <a:p>
            <a:pPr marL="0" indent="0">
              <a:buNone/>
            </a:pPr>
            <a:endParaRPr lang="en-US" dirty="0"/>
          </a:p>
        </p:txBody>
      </p:sp>
    </p:spTree>
    <p:extLst>
      <p:ext uri="{BB962C8B-B14F-4D97-AF65-F5344CB8AC3E}">
        <p14:creationId xmlns:p14="http://schemas.microsoft.com/office/powerpoint/2010/main" val="4206534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036E5-6087-C749-A920-458049CA0B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E246F7E-50BB-A547-8E11-74C1861E2F59}"/>
              </a:ext>
            </a:extLst>
          </p:cNvPr>
          <p:cNvSpPr>
            <a:spLocks noGrp="1"/>
          </p:cNvSpPr>
          <p:nvPr>
            <p:ph sz="quarter" idx="13"/>
          </p:nvPr>
        </p:nvSpPr>
        <p:spPr>
          <a:xfrm>
            <a:off x="1232899" y="1196975"/>
            <a:ext cx="7268164" cy="4797425"/>
          </a:xfrm>
        </p:spPr>
        <p:txBody>
          <a:bodyPr/>
          <a:lstStyle/>
          <a:p>
            <a:r>
              <a:rPr lang="en-US" dirty="0"/>
              <a:t>Read the following texts and list other discipleship relationships found in the New Testament:</a:t>
            </a:r>
          </a:p>
          <a:p>
            <a:pPr marL="971550" lvl="1" indent="-514350">
              <a:buFont typeface="+mj-lt"/>
              <a:buAutoNum type="arabicPeriod"/>
            </a:pPr>
            <a:r>
              <a:rPr lang="en-US" dirty="0"/>
              <a:t>Acts 9:10-19	</a:t>
            </a:r>
          </a:p>
          <a:p>
            <a:pPr marL="971550" lvl="1" indent="-514350">
              <a:buFont typeface="+mj-lt"/>
              <a:buAutoNum type="arabicPeriod"/>
            </a:pPr>
            <a:r>
              <a:rPr lang="en-US" dirty="0"/>
              <a:t>Acts 9:26-27; 11:25-26; 13:2-3, 43</a:t>
            </a:r>
          </a:p>
          <a:p>
            <a:pPr marL="971550" lvl="1" indent="-514350">
              <a:buFont typeface="+mj-lt"/>
              <a:buAutoNum type="arabicPeriod"/>
            </a:pPr>
            <a:r>
              <a:rPr lang="en-US" dirty="0"/>
              <a:t>Acts 11:22-24 </a:t>
            </a:r>
          </a:p>
          <a:p>
            <a:pPr marL="971550" lvl="1" indent="-514350">
              <a:buFont typeface="+mj-lt"/>
              <a:buAutoNum type="arabicPeriod"/>
            </a:pPr>
            <a:r>
              <a:rPr lang="en-US" dirty="0"/>
              <a:t>Acts 12:25; 15:36ff	</a:t>
            </a:r>
          </a:p>
          <a:p>
            <a:pPr marL="971550" lvl="1" indent="-514350">
              <a:buFont typeface="+mj-lt"/>
              <a:buAutoNum type="arabicPeriod"/>
            </a:pPr>
            <a:r>
              <a:rPr lang="en-US" dirty="0"/>
              <a:t>Acts 15:40	6. Gal. 2:1	</a:t>
            </a:r>
            <a:br>
              <a:rPr lang="en-US" dirty="0"/>
            </a:br>
            <a:r>
              <a:rPr lang="en-US" dirty="0"/>
              <a:t>1 Tim. 1:2; 2 Tim. 2:1-4</a:t>
            </a:r>
          </a:p>
        </p:txBody>
      </p:sp>
    </p:spTree>
    <p:extLst>
      <p:ext uri="{BB962C8B-B14F-4D97-AF65-F5344CB8AC3E}">
        <p14:creationId xmlns:p14="http://schemas.microsoft.com/office/powerpoint/2010/main" val="1277128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198E7-F9F9-E641-9C63-48E3A2128C1B}"/>
              </a:ext>
            </a:extLst>
          </p:cNvPr>
          <p:cNvSpPr>
            <a:spLocks noGrp="1"/>
          </p:cNvSpPr>
          <p:nvPr>
            <p:ph type="title"/>
          </p:nvPr>
        </p:nvSpPr>
        <p:spPr>
          <a:xfrm>
            <a:off x="457200" y="92467"/>
            <a:ext cx="8178800" cy="765489"/>
          </a:xfrm>
        </p:spPr>
        <p:txBody>
          <a:bodyPr/>
          <a:lstStyle/>
          <a:p>
            <a:r>
              <a:rPr lang="en-US" dirty="0"/>
              <a:t>The Role of Family Relationships </a:t>
            </a:r>
            <a:br>
              <a:rPr lang="en-US" dirty="0"/>
            </a:br>
            <a:r>
              <a:rPr lang="en-US" dirty="0"/>
              <a:t>in Discipleship</a:t>
            </a:r>
          </a:p>
        </p:txBody>
      </p:sp>
      <p:sp>
        <p:nvSpPr>
          <p:cNvPr id="3" name="Content Placeholder 2">
            <a:extLst>
              <a:ext uri="{FF2B5EF4-FFF2-40B4-BE49-F238E27FC236}">
                <a16:creationId xmlns:a16="http://schemas.microsoft.com/office/drawing/2014/main" id="{F8C2A6FD-30B9-1C40-A69C-2D9A9B338E1D}"/>
              </a:ext>
            </a:extLst>
          </p:cNvPr>
          <p:cNvSpPr>
            <a:spLocks noGrp="1"/>
          </p:cNvSpPr>
          <p:nvPr>
            <p:ph sz="quarter" idx="13"/>
          </p:nvPr>
        </p:nvSpPr>
        <p:spPr/>
        <p:txBody>
          <a:bodyPr/>
          <a:lstStyle/>
          <a:p>
            <a:endParaRPr lang="en-US" dirty="0"/>
          </a:p>
          <a:p>
            <a:r>
              <a:rPr lang="en-US" dirty="0"/>
              <a:t>God established the family as the place where discipling begins.  The early childhood education which takes places at home plants the seeds of discipleship that will eventually bear fruit as the children grow.</a:t>
            </a:r>
          </a:p>
          <a:p>
            <a:endParaRPr lang="en-US" dirty="0"/>
          </a:p>
        </p:txBody>
      </p:sp>
    </p:spTree>
    <p:extLst>
      <p:ext uri="{BB962C8B-B14F-4D97-AF65-F5344CB8AC3E}">
        <p14:creationId xmlns:p14="http://schemas.microsoft.com/office/powerpoint/2010/main" val="2425872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F491-F800-4640-B793-1D7A23EADB94}"/>
              </a:ext>
            </a:extLst>
          </p:cNvPr>
          <p:cNvSpPr>
            <a:spLocks noGrp="1"/>
          </p:cNvSpPr>
          <p:nvPr>
            <p:ph type="title"/>
          </p:nvPr>
        </p:nvSpPr>
        <p:spPr/>
        <p:txBody>
          <a:bodyPr/>
          <a:lstStyle/>
          <a:p>
            <a:r>
              <a:rPr lang="en-US" dirty="0"/>
              <a:t>Group Discussion</a:t>
            </a:r>
          </a:p>
        </p:txBody>
      </p:sp>
      <p:sp>
        <p:nvSpPr>
          <p:cNvPr id="3" name="Content Placeholder 2">
            <a:extLst>
              <a:ext uri="{FF2B5EF4-FFF2-40B4-BE49-F238E27FC236}">
                <a16:creationId xmlns:a16="http://schemas.microsoft.com/office/drawing/2014/main" id="{4FEF5DA9-3BD0-0A4A-84F1-3D57CF3D251B}"/>
              </a:ext>
            </a:extLst>
          </p:cNvPr>
          <p:cNvSpPr>
            <a:spLocks noGrp="1"/>
          </p:cNvSpPr>
          <p:nvPr>
            <p:ph sz="quarter" idx="13"/>
          </p:nvPr>
        </p:nvSpPr>
        <p:spPr>
          <a:xfrm>
            <a:off x="1541124" y="1196975"/>
            <a:ext cx="6959939" cy="4797425"/>
          </a:xfrm>
        </p:spPr>
        <p:txBody>
          <a:bodyPr/>
          <a:lstStyle/>
          <a:p>
            <a:r>
              <a:rPr lang="en-US" dirty="0"/>
              <a:t>What do the following texts teach about how disciple-making within the context of the family?</a:t>
            </a:r>
          </a:p>
          <a:p>
            <a:pPr marL="914400" lvl="1" indent="-514350">
              <a:buFont typeface="+mj-lt"/>
              <a:buAutoNum type="arabicPeriod"/>
            </a:pPr>
            <a:r>
              <a:rPr lang="en-US" dirty="0"/>
              <a:t>Deut. 6:1-7 </a:t>
            </a:r>
          </a:p>
          <a:p>
            <a:pPr marL="914400" lvl="1" indent="-514350">
              <a:buFont typeface="+mj-lt"/>
              <a:buAutoNum type="arabicPeriod"/>
            </a:pPr>
            <a:r>
              <a:rPr lang="en-US" dirty="0"/>
              <a:t>Prov. 22:6 </a:t>
            </a:r>
          </a:p>
          <a:p>
            <a:pPr marL="914400" lvl="1" indent="-514350">
              <a:buFont typeface="+mj-lt"/>
              <a:buAutoNum type="arabicPeriod"/>
            </a:pPr>
            <a:r>
              <a:rPr lang="en-US" dirty="0"/>
              <a:t>Prov. 27:17 </a:t>
            </a:r>
          </a:p>
          <a:p>
            <a:pPr marL="914400" lvl="1" indent="-514350">
              <a:buFont typeface="+mj-lt"/>
              <a:buAutoNum type="arabicPeriod"/>
            </a:pPr>
            <a:r>
              <a:rPr lang="en-US" dirty="0"/>
              <a:t>Prov.13:20 </a:t>
            </a:r>
          </a:p>
          <a:p>
            <a:endParaRPr lang="en-US" dirty="0"/>
          </a:p>
        </p:txBody>
      </p:sp>
    </p:spTree>
    <p:extLst>
      <p:ext uri="{BB962C8B-B14F-4D97-AF65-F5344CB8AC3E}">
        <p14:creationId xmlns:p14="http://schemas.microsoft.com/office/powerpoint/2010/main" val="3156492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77044-A7B9-BF40-AF0E-358CF963A9EC}"/>
              </a:ext>
            </a:extLst>
          </p:cNvPr>
          <p:cNvSpPr>
            <a:spLocks noGrp="1"/>
          </p:cNvSpPr>
          <p:nvPr>
            <p:ph type="title"/>
          </p:nvPr>
        </p:nvSpPr>
        <p:spPr/>
        <p:txBody>
          <a:bodyPr/>
          <a:lstStyle/>
          <a:p>
            <a:r>
              <a:rPr lang="en-US" dirty="0"/>
              <a:t>The Role of the Church Discipleship</a:t>
            </a:r>
          </a:p>
        </p:txBody>
      </p:sp>
      <p:sp>
        <p:nvSpPr>
          <p:cNvPr id="3" name="Content Placeholder 2">
            <a:extLst>
              <a:ext uri="{FF2B5EF4-FFF2-40B4-BE49-F238E27FC236}">
                <a16:creationId xmlns:a16="http://schemas.microsoft.com/office/drawing/2014/main" id="{AD7853F5-5680-304F-8D97-2CDBEEB6B4B4}"/>
              </a:ext>
            </a:extLst>
          </p:cNvPr>
          <p:cNvSpPr>
            <a:spLocks noGrp="1"/>
          </p:cNvSpPr>
          <p:nvPr>
            <p:ph sz="quarter" idx="13"/>
          </p:nvPr>
        </p:nvSpPr>
        <p:spPr/>
        <p:txBody>
          <a:bodyPr/>
          <a:lstStyle/>
          <a:p>
            <a:endParaRPr lang="en-US" dirty="0"/>
          </a:p>
          <a:p>
            <a:endParaRPr lang="en-US" dirty="0"/>
          </a:p>
          <a:p>
            <a:r>
              <a:rPr lang="en-US" dirty="0"/>
              <a:t>It is clear in the New Testament that God intended for the church to be a center for discipleship.</a:t>
            </a:r>
          </a:p>
          <a:p>
            <a:endParaRPr lang="en-US" dirty="0"/>
          </a:p>
        </p:txBody>
      </p:sp>
    </p:spTree>
    <p:extLst>
      <p:ext uri="{BB962C8B-B14F-4D97-AF65-F5344CB8AC3E}">
        <p14:creationId xmlns:p14="http://schemas.microsoft.com/office/powerpoint/2010/main" val="3049180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2ED2A-220B-844A-A22D-CE9992B519AA}"/>
              </a:ext>
            </a:extLst>
          </p:cNvPr>
          <p:cNvSpPr>
            <a:spLocks noGrp="1"/>
          </p:cNvSpPr>
          <p:nvPr>
            <p:ph type="title"/>
          </p:nvPr>
        </p:nvSpPr>
        <p:spPr/>
        <p:txBody>
          <a:bodyPr/>
          <a:lstStyle/>
          <a:p>
            <a:r>
              <a:rPr lang="en-US" dirty="0"/>
              <a:t>Group Discussion</a:t>
            </a:r>
          </a:p>
        </p:txBody>
      </p:sp>
      <p:sp>
        <p:nvSpPr>
          <p:cNvPr id="3" name="Content Placeholder 2">
            <a:extLst>
              <a:ext uri="{FF2B5EF4-FFF2-40B4-BE49-F238E27FC236}">
                <a16:creationId xmlns:a16="http://schemas.microsoft.com/office/drawing/2014/main" id="{32FDE8D0-BD7A-014D-9B61-8F8617EB79F8}"/>
              </a:ext>
            </a:extLst>
          </p:cNvPr>
          <p:cNvSpPr>
            <a:spLocks noGrp="1"/>
          </p:cNvSpPr>
          <p:nvPr>
            <p:ph sz="quarter" idx="13"/>
          </p:nvPr>
        </p:nvSpPr>
        <p:spPr>
          <a:xfrm>
            <a:off x="1366463" y="1196975"/>
            <a:ext cx="6596009" cy="4797425"/>
          </a:xfrm>
        </p:spPr>
        <p:txBody>
          <a:bodyPr/>
          <a:lstStyle/>
          <a:p>
            <a:r>
              <a:rPr lang="en-US" dirty="0"/>
              <a:t>According to the following texts, what is the role of the church in the process of making disciples?</a:t>
            </a:r>
          </a:p>
          <a:p>
            <a:pPr marL="971550" lvl="1" indent="-514350">
              <a:buFont typeface="+mj-lt"/>
              <a:buAutoNum type="arabicPeriod"/>
            </a:pPr>
            <a:r>
              <a:rPr lang="en-US" dirty="0"/>
              <a:t>1 Corinthians. 1:9</a:t>
            </a:r>
          </a:p>
          <a:p>
            <a:pPr marL="971550" lvl="1" indent="-514350">
              <a:buFont typeface="+mj-lt"/>
              <a:buAutoNum type="arabicPeriod"/>
            </a:pPr>
            <a:r>
              <a:rPr lang="en-US" dirty="0"/>
              <a:t>Ephesians 4:19</a:t>
            </a:r>
          </a:p>
          <a:p>
            <a:pPr marL="971550" lvl="1" indent="-514350">
              <a:buFont typeface="+mj-lt"/>
              <a:buAutoNum type="arabicPeriod"/>
            </a:pPr>
            <a:r>
              <a:rPr lang="en-US" dirty="0"/>
              <a:t>Philippians 2:2-4</a:t>
            </a:r>
          </a:p>
        </p:txBody>
      </p:sp>
    </p:spTree>
    <p:extLst>
      <p:ext uri="{BB962C8B-B14F-4D97-AF65-F5344CB8AC3E}">
        <p14:creationId xmlns:p14="http://schemas.microsoft.com/office/powerpoint/2010/main" val="2729228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5EC35-ACE3-1543-98F6-BE02F07B5040}"/>
              </a:ext>
            </a:extLst>
          </p:cNvPr>
          <p:cNvSpPr>
            <a:spLocks noGrp="1"/>
          </p:cNvSpPr>
          <p:nvPr>
            <p:ph type="title"/>
          </p:nvPr>
        </p:nvSpPr>
        <p:spPr/>
        <p:txBody>
          <a:bodyPr/>
          <a:lstStyle/>
          <a:p>
            <a:r>
              <a:rPr lang="en-US" dirty="0"/>
              <a:t>The Role of the Church Discipleship</a:t>
            </a:r>
          </a:p>
        </p:txBody>
      </p:sp>
      <p:sp>
        <p:nvSpPr>
          <p:cNvPr id="3" name="Content Placeholder 2">
            <a:extLst>
              <a:ext uri="{FF2B5EF4-FFF2-40B4-BE49-F238E27FC236}">
                <a16:creationId xmlns:a16="http://schemas.microsoft.com/office/drawing/2014/main" id="{7DA512BD-9B23-8F4F-8CD3-6310B3EE5573}"/>
              </a:ext>
            </a:extLst>
          </p:cNvPr>
          <p:cNvSpPr>
            <a:spLocks noGrp="1"/>
          </p:cNvSpPr>
          <p:nvPr>
            <p:ph sz="quarter" idx="13"/>
          </p:nvPr>
        </p:nvSpPr>
        <p:spPr/>
        <p:txBody>
          <a:bodyPr/>
          <a:lstStyle/>
          <a:p>
            <a:r>
              <a:rPr lang="en-US" sz="2400" dirty="0"/>
              <a:t>Yet another reason for developing good, healthy, strong personal relationships among church members is that these relationships demonstrate what it means to live a life worthy of the calling God has extended to us as His children and disciples of Jesus.</a:t>
            </a:r>
          </a:p>
          <a:p>
            <a:endParaRPr lang="en-US" sz="2400" dirty="0"/>
          </a:p>
          <a:p>
            <a:r>
              <a:rPr lang="en-US" sz="2400" dirty="0"/>
              <a:t>That is the reason Paul urged the Ephesians to “walk worthy of the calling with which you were called, with all lowliness and gentleness, with longsuffering, bearing with one another in love, endeavoring to keep the unity of the Spirit in the bond of peace” (Eph. 4:1-3 NKJV)  </a:t>
            </a:r>
          </a:p>
        </p:txBody>
      </p:sp>
    </p:spTree>
    <p:extLst>
      <p:ext uri="{BB962C8B-B14F-4D97-AF65-F5344CB8AC3E}">
        <p14:creationId xmlns:p14="http://schemas.microsoft.com/office/powerpoint/2010/main" val="3174571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EC2FC-3507-174D-8940-EC080603B3B2}"/>
              </a:ext>
            </a:extLst>
          </p:cNvPr>
          <p:cNvSpPr>
            <a:spLocks noGrp="1"/>
          </p:cNvSpPr>
          <p:nvPr>
            <p:ph type="title"/>
          </p:nvPr>
        </p:nvSpPr>
        <p:spPr/>
        <p:txBody>
          <a:bodyPr/>
          <a:lstStyle/>
          <a:p>
            <a:r>
              <a:rPr lang="en-US" dirty="0"/>
              <a:t>Maturity the Goal of Discipleship</a:t>
            </a:r>
          </a:p>
        </p:txBody>
      </p:sp>
      <p:sp>
        <p:nvSpPr>
          <p:cNvPr id="3" name="Content Placeholder 2">
            <a:extLst>
              <a:ext uri="{FF2B5EF4-FFF2-40B4-BE49-F238E27FC236}">
                <a16:creationId xmlns:a16="http://schemas.microsoft.com/office/drawing/2014/main" id="{6A73CE5C-AF6C-7F44-AD47-75755C2A0808}"/>
              </a:ext>
            </a:extLst>
          </p:cNvPr>
          <p:cNvSpPr>
            <a:spLocks noGrp="1"/>
          </p:cNvSpPr>
          <p:nvPr>
            <p:ph sz="quarter" idx="13"/>
          </p:nvPr>
        </p:nvSpPr>
        <p:spPr/>
        <p:txBody>
          <a:bodyPr/>
          <a:lstStyle/>
          <a:p>
            <a:endParaRPr lang="en-US" dirty="0"/>
          </a:p>
          <a:p>
            <a:r>
              <a:rPr lang="en-US" dirty="0"/>
              <a:t>One question to ask is how do Christians become mature?  Colossians 1:28 provides us with an answer: </a:t>
            </a:r>
          </a:p>
          <a:p>
            <a:pPr marL="400050" lvl="1" indent="0" algn="ctr">
              <a:buNone/>
            </a:pPr>
            <a:r>
              <a:rPr lang="en-US" dirty="0">
                <a:solidFill>
                  <a:schemeClr val="tx1">
                    <a:lumMod val="65000"/>
                    <a:lumOff val="35000"/>
                  </a:schemeClr>
                </a:solidFill>
              </a:rPr>
              <a:t>“we proclaim [Christ] . . . so that we may present everyone mature in Christ” (Col. 1:28 NRSV) </a:t>
            </a:r>
          </a:p>
          <a:p>
            <a:pPr marL="400050" lvl="1" indent="0">
              <a:buNone/>
            </a:pPr>
            <a:endParaRPr lang="en-US" dirty="0">
              <a:solidFill>
                <a:schemeClr val="tx1">
                  <a:lumMod val="65000"/>
                  <a:lumOff val="35000"/>
                </a:schemeClr>
              </a:solidFill>
            </a:endParaRPr>
          </a:p>
        </p:txBody>
      </p:sp>
    </p:spTree>
    <p:extLst>
      <p:ext uri="{BB962C8B-B14F-4D97-AF65-F5344CB8AC3E}">
        <p14:creationId xmlns:p14="http://schemas.microsoft.com/office/powerpoint/2010/main" val="2883401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77F84-59C8-C14B-8103-40BAB260A49A}"/>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2AAD8F5A-12E0-D242-8145-B7ECCF467E2D}"/>
              </a:ext>
            </a:extLst>
          </p:cNvPr>
          <p:cNvSpPr>
            <a:spLocks noGrp="1"/>
          </p:cNvSpPr>
          <p:nvPr>
            <p:ph sz="quarter" idx="13"/>
          </p:nvPr>
        </p:nvSpPr>
        <p:spPr/>
        <p:txBody>
          <a:bodyPr/>
          <a:lstStyle/>
          <a:p>
            <a:endParaRPr lang="en-US" dirty="0"/>
          </a:p>
          <a:p>
            <a:pPr marL="0" indent="0" algn="ctr">
              <a:buNone/>
            </a:pPr>
            <a:r>
              <a:rPr lang="en-US" dirty="0"/>
              <a:t>Pastors and church members are intricately related to disciple-making and disciple-growing. </a:t>
            </a:r>
          </a:p>
          <a:p>
            <a:pPr marL="0" indent="0" algn="ctr">
              <a:buNone/>
            </a:pPr>
            <a:endParaRPr lang="en-US" dirty="0"/>
          </a:p>
          <a:p>
            <a:pPr marL="0" indent="0" algn="ctr">
              <a:buNone/>
            </a:pPr>
            <a:r>
              <a:rPr lang="en-US" dirty="0"/>
              <a:t>We have the common goal of working together until we all reach the stature of the fullness of Christ at His return. </a:t>
            </a:r>
          </a:p>
          <a:p>
            <a:endParaRPr lang="en-US" dirty="0"/>
          </a:p>
        </p:txBody>
      </p:sp>
    </p:spTree>
    <p:extLst>
      <p:ext uri="{BB962C8B-B14F-4D97-AF65-F5344CB8AC3E}">
        <p14:creationId xmlns:p14="http://schemas.microsoft.com/office/powerpoint/2010/main" val="2880437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3658-5293-AF4D-9860-136568990F18}"/>
              </a:ext>
            </a:extLst>
          </p:cNvPr>
          <p:cNvSpPr>
            <a:spLocks noGrp="1"/>
          </p:cNvSpPr>
          <p:nvPr>
            <p:ph type="title"/>
          </p:nvPr>
        </p:nvSpPr>
        <p:spPr/>
        <p:txBody>
          <a:bodyPr/>
          <a:lstStyle/>
          <a:p>
            <a:r>
              <a:rPr lang="en-US" dirty="0"/>
              <a:t>Maturity the Goal of Discipleship</a:t>
            </a:r>
          </a:p>
        </p:txBody>
      </p:sp>
      <p:sp>
        <p:nvSpPr>
          <p:cNvPr id="3" name="Content Placeholder 2">
            <a:extLst>
              <a:ext uri="{FF2B5EF4-FFF2-40B4-BE49-F238E27FC236}">
                <a16:creationId xmlns:a16="http://schemas.microsoft.com/office/drawing/2014/main" id="{5D64540F-D634-6C4D-B118-D091E8289BED}"/>
              </a:ext>
            </a:extLst>
          </p:cNvPr>
          <p:cNvSpPr>
            <a:spLocks noGrp="1"/>
          </p:cNvSpPr>
          <p:nvPr>
            <p:ph sz="quarter" idx="13"/>
          </p:nvPr>
        </p:nvSpPr>
        <p:spPr>
          <a:xfrm>
            <a:off x="1171254" y="1196975"/>
            <a:ext cx="7329809" cy="4797425"/>
          </a:xfrm>
        </p:spPr>
        <p:txBody>
          <a:bodyPr/>
          <a:lstStyle/>
          <a:p>
            <a:r>
              <a:rPr lang="en-US" dirty="0"/>
              <a:t>Three texts in the New Testament show that discipling is not a one-time event but rather a process and that it is God’s plan for His children.</a:t>
            </a:r>
          </a:p>
          <a:p>
            <a:pPr marL="971550" lvl="1" indent="-514350">
              <a:buFont typeface="+mj-lt"/>
              <a:buAutoNum type="arabicPeriod"/>
            </a:pPr>
            <a:r>
              <a:rPr lang="en-US" dirty="0"/>
              <a:t>Romans 8:29</a:t>
            </a:r>
          </a:p>
          <a:p>
            <a:pPr marL="971550" lvl="1" indent="-514350">
              <a:buFont typeface="+mj-lt"/>
              <a:buAutoNum type="arabicPeriod"/>
            </a:pPr>
            <a:r>
              <a:rPr lang="en-US" dirty="0"/>
              <a:t>2 Corinthians 3:18</a:t>
            </a:r>
          </a:p>
          <a:p>
            <a:pPr marL="971550" lvl="1" indent="-514350">
              <a:buFont typeface="+mj-lt"/>
              <a:buAutoNum type="arabicPeriod"/>
            </a:pPr>
            <a:r>
              <a:rPr lang="en-US" dirty="0"/>
              <a:t>1 John 3:2</a:t>
            </a:r>
          </a:p>
        </p:txBody>
      </p:sp>
    </p:spTree>
    <p:extLst>
      <p:ext uri="{BB962C8B-B14F-4D97-AF65-F5344CB8AC3E}">
        <p14:creationId xmlns:p14="http://schemas.microsoft.com/office/powerpoint/2010/main" val="1073261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ABC76-4D0D-F84F-895D-3C3B44E6DC5C}"/>
              </a:ext>
            </a:extLst>
          </p:cNvPr>
          <p:cNvSpPr>
            <a:spLocks noGrp="1"/>
          </p:cNvSpPr>
          <p:nvPr>
            <p:ph type="title"/>
          </p:nvPr>
        </p:nvSpPr>
        <p:spPr/>
        <p:txBody>
          <a:bodyPr/>
          <a:lstStyle/>
          <a:p>
            <a:r>
              <a:rPr lang="en-US" dirty="0"/>
              <a:t>Group Discussion</a:t>
            </a:r>
          </a:p>
        </p:txBody>
      </p:sp>
      <p:sp>
        <p:nvSpPr>
          <p:cNvPr id="3" name="Content Placeholder 2">
            <a:extLst>
              <a:ext uri="{FF2B5EF4-FFF2-40B4-BE49-F238E27FC236}">
                <a16:creationId xmlns:a16="http://schemas.microsoft.com/office/drawing/2014/main" id="{D68C505C-BB74-C840-A95A-F9FE72AA4092}"/>
              </a:ext>
            </a:extLst>
          </p:cNvPr>
          <p:cNvSpPr>
            <a:spLocks noGrp="1"/>
          </p:cNvSpPr>
          <p:nvPr>
            <p:ph sz="quarter" idx="13"/>
          </p:nvPr>
        </p:nvSpPr>
        <p:spPr>
          <a:xfrm>
            <a:off x="1294544" y="1196975"/>
            <a:ext cx="7206519" cy="4797425"/>
          </a:xfrm>
        </p:spPr>
        <p:txBody>
          <a:bodyPr/>
          <a:lstStyle/>
          <a:p>
            <a:r>
              <a:rPr lang="en-US" dirty="0"/>
              <a:t>Several passages from the New Testament speak about the process of growth. In a few words, describe how the passage illustrates this process:</a:t>
            </a:r>
          </a:p>
          <a:p>
            <a:pPr lvl="1"/>
            <a:r>
              <a:rPr lang="en-US" dirty="0"/>
              <a:t>Ephesians 2:19-22</a:t>
            </a:r>
          </a:p>
          <a:p>
            <a:pPr lvl="1"/>
            <a:r>
              <a:rPr lang="en-US" dirty="0"/>
              <a:t>1 Peter 2:5</a:t>
            </a:r>
          </a:p>
          <a:p>
            <a:pPr lvl="1"/>
            <a:r>
              <a:rPr lang="en-US" dirty="0"/>
              <a:t>Romans 12:2</a:t>
            </a:r>
          </a:p>
          <a:p>
            <a:endParaRPr lang="en-US" dirty="0"/>
          </a:p>
        </p:txBody>
      </p:sp>
    </p:spTree>
    <p:extLst>
      <p:ext uri="{BB962C8B-B14F-4D97-AF65-F5344CB8AC3E}">
        <p14:creationId xmlns:p14="http://schemas.microsoft.com/office/powerpoint/2010/main" val="1600843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5847E-36F2-FF42-9C54-A058BC0104C1}"/>
              </a:ext>
            </a:extLst>
          </p:cNvPr>
          <p:cNvSpPr>
            <a:spLocks noGrp="1"/>
          </p:cNvSpPr>
          <p:nvPr>
            <p:ph type="title"/>
          </p:nvPr>
        </p:nvSpPr>
        <p:spPr/>
        <p:txBody>
          <a:bodyPr/>
          <a:lstStyle/>
          <a:p>
            <a:r>
              <a:rPr lang="en-US" dirty="0"/>
              <a:t>Nurturing in the Process of Growth</a:t>
            </a:r>
          </a:p>
        </p:txBody>
      </p:sp>
      <p:sp>
        <p:nvSpPr>
          <p:cNvPr id="3" name="Content Placeholder 2">
            <a:extLst>
              <a:ext uri="{FF2B5EF4-FFF2-40B4-BE49-F238E27FC236}">
                <a16:creationId xmlns:a16="http://schemas.microsoft.com/office/drawing/2014/main" id="{BAFABC3A-3888-4E42-953F-9BB86DBC4CFF}"/>
              </a:ext>
            </a:extLst>
          </p:cNvPr>
          <p:cNvSpPr>
            <a:spLocks noGrp="1"/>
          </p:cNvSpPr>
          <p:nvPr>
            <p:ph sz="quarter" idx="13"/>
          </p:nvPr>
        </p:nvSpPr>
        <p:spPr/>
        <p:txBody>
          <a:bodyPr/>
          <a:lstStyle/>
          <a:p>
            <a:r>
              <a:rPr lang="en-US" dirty="0"/>
              <a:t>The first method for discipleship growth is </a:t>
            </a:r>
            <a:r>
              <a:rPr lang="en-US" i="1" dirty="0"/>
              <a:t>nurturing</a:t>
            </a:r>
            <a:r>
              <a:rPr lang="en-US" dirty="0"/>
              <a:t>. </a:t>
            </a:r>
          </a:p>
          <a:p>
            <a:r>
              <a:rPr lang="en-US" dirty="0"/>
              <a:t>Nurture can be defined as the activity of caring for others and nourishing them in the life of faith. </a:t>
            </a:r>
          </a:p>
          <a:p>
            <a:r>
              <a:rPr lang="en-US" dirty="0"/>
              <a:t>The early Christian church is a clear model of the nurture that should take place in today’s church. </a:t>
            </a:r>
          </a:p>
        </p:txBody>
      </p:sp>
    </p:spTree>
    <p:extLst>
      <p:ext uri="{BB962C8B-B14F-4D97-AF65-F5344CB8AC3E}">
        <p14:creationId xmlns:p14="http://schemas.microsoft.com/office/powerpoint/2010/main" val="3788177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DF11F-1C47-BB4C-A274-DED54FB55635}"/>
              </a:ext>
            </a:extLst>
          </p:cNvPr>
          <p:cNvSpPr>
            <a:spLocks noGrp="1"/>
          </p:cNvSpPr>
          <p:nvPr>
            <p:ph type="title"/>
          </p:nvPr>
        </p:nvSpPr>
        <p:spPr/>
        <p:txBody>
          <a:bodyPr/>
          <a:lstStyle/>
          <a:p>
            <a:r>
              <a:rPr lang="en-US" dirty="0"/>
              <a:t>Mentoring in the Process for Growth</a:t>
            </a:r>
          </a:p>
        </p:txBody>
      </p:sp>
      <p:sp>
        <p:nvSpPr>
          <p:cNvPr id="3" name="Content Placeholder 2">
            <a:extLst>
              <a:ext uri="{FF2B5EF4-FFF2-40B4-BE49-F238E27FC236}">
                <a16:creationId xmlns:a16="http://schemas.microsoft.com/office/drawing/2014/main" id="{0EED304F-B525-8F44-AA15-A7EE81D0D679}"/>
              </a:ext>
            </a:extLst>
          </p:cNvPr>
          <p:cNvSpPr>
            <a:spLocks noGrp="1"/>
          </p:cNvSpPr>
          <p:nvPr>
            <p:ph sz="quarter" idx="13"/>
          </p:nvPr>
        </p:nvSpPr>
        <p:spPr/>
        <p:txBody>
          <a:bodyPr/>
          <a:lstStyle/>
          <a:p>
            <a:r>
              <a:rPr lang="en-US" sz="2800" dirty="0"/>
              <a:t>A second method of discipleship growth is </a:t>
            </a:r>
            <a:r>
              <a:rPr lang="en-US" sz="2800" i="1" dirty="0">
                <a:solidFill>
                  <a:schemeClr val="tx1">
                    <a:lumMod val="65000"/>
                    <a:lumOff val="35000"/>
                  </a:schemeClr>
                </a:solidFill>
              </a:rPr>
              <a:t>mentoring</a:t>
            </a:r>
            <a:r>
              <a:rPr lang="en-US" sz="2800" dirty="0">
                <a:solidFill>
                  <a:schemeClr val="tx1">
                    <a:lumMod val="65000"/>
                    <a:lumOff val="35000"/>
                  </a:schemeClr>
                </a:solidFill>
              </a:rPr>
              <a:t>.</a:t>
            </a:r>
            <a:r>
              <a:rPr lang="en-US" sz="2800" dirty="0"/>
              <a:t>  </a:t>
            </a:r>
          </a:p>
          <a:p>
            <a:r>
              <a:rPr lang="en-US" sz="2800" dirty="0"/>
              <a:t>Mentoring is usually a formal or informal relationship between two people—a senior mentor, usually older and more experienced who helps and guides a junior protégés growth and development. </a:t>
            </a:r>
          </a:p>
          <a:p>
            <a:r>
              <a:rPr lang="en-US" sz="2800" dirty="0"/>
              <a:t>In the gospels we see how Jesus spent His ministry with a small group of men, mentoring them since they would be the pillars of the church (Eph. 2:20). </a:t>
            </a:r>
          </a:p>
          <a:p>
            <a:pPr marL="0" indent="0">
              <a:buNone/>
            </a:pPr>
            <a:endParaRPr lang="en-US" sz="2800" dirty="0"/>
          </a:p>
        </p:txBody>
      </p:sp>
    </p:spTree>
    <p:extLst>
      <p:ext uri="{BB962C8B-B14F-4D97-AF65-F5344CB8AC3E}">
        <p14:creationId xmlns:p14="http://schemas.microsoft.com/office/powerpoint/2010/main" val="4144247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971D7-FBBA-CD40-944E-5520DA720C61}"/>
              </a:ext>
            </a:extLst>
          </p:cNvPr>
          <p:cNvSpPr>
            <a:spLocks noGrp="1"/>
          </p:cNvSpPr>
          <p:nvPr>
            <p:ph type="title"/>
          </p:nvPr>
        </p:nvSpPr>
        <p:spPr/>
        <p:txBody>
          <a:bodyPr/>
          <a:lstStyle/>
          <a:p>
            <a:r>
              <a:rPr lang="en-US" dirty="0"/>
              <a:t>Group Discussion</a:t>
            </a:r>
          </a:p>
        </p:txBody>
      </p:sp>
      <p:sp>
        <p:nvSpPr>
          <p:cNvPr id="3" name="Content Placeholder 2">
            <a:extLst>
              <a:ext uri="{FF2B5EF4-FFF2-40B4-BE49-F238E27FC236}">
                <a16:creationId xmlns:a16="http://schemas.microsoft.com/office/drawing/2014/main" id="{7160F1A2-EFFF-8948-92AB-03735156F0A8}"/>
              </a:ext>
            </a:extLst>
          </p:cNvPr>
          <p:cNvSpPr>
            <a:spLocks noGrp="1"/>
          </p:cNvSpPr>
          <p:nvPr>
            <p:ph sz="quarter" idx="13"/>
          </p:nvPr>
        </p:nvSpPr>
        <p:spPr>
          <a:xfrm>
            <a:off x="1602769" y="1196975"/>
            <a:ext cx="6565186" cy="4797425"/>
          </a:xfrm>
        </p:spPr>
        <p:txBody>
          <a:bodyPr/>
          <a:lstStyle/>
          <a:p>
            <a:r>
              <a:rPr lang="en-US" dirty="0"/>
              <a:t>What other mentoring relationships do the following New Testament texts describe:</a:t>
            </a:r>
          </a:p>
          <a:p>
            <a:pPr marL="971550" lvl="1" indent="-514350">
              <a:buFont typeface="+mj-lt"/>
              <a:buAutoNum type="arabicPeriod"/>
            </a:pPr>
            <a:r>
              <a:rPr lang="en-US" dirty="0"/>
              <a:t>Acts 15:36-39; 2 Timothy 4:11</a:t>
            </a:r>
          </a:p>
          <a:p>
            <a:pPr marL="971550" lvl="1" indent="-514350">
              <a:buFont typeface="+mj-lt"/>
              <a:buAutoNum type="arabicPeriod"/>
            </a:pPr>
            <a:r>
              <a:rPr lang="en-US" dirty="0"/>
              <a:t>Acts 18:1-3; 24-28</a:t>
            </a:r>
          </a:p>
          <a:p>
            <a:pPr marL="971550" lvl="1" indent="-514350">
              <a:buFont typeface="+mj-lt"/>
              <a:buAutoNum type="arabicPeriod"/>
            </a:pPr>
            <a:r>
              <a:rPr lang="en-US" dirty="0"/>
              <a:t>Acts 16:1-3; Philippians 2:19-23; 1 and 2 Timothy</a:t>
            </a:r>
          </a:p>
          <a:p>
            <a:pPr marL="971550" lvl="1" indent="-514350">
              <a:buFont typeface="+mj-lt"/>
              <a:buAutoNum type="arabicPeriod"/>
            </a:pPr>
            <a:r>
              <a:rPr lang="en-US" dirty="0"/>
              <a:t>2 Corinthians 7:6; 13-15; 8:17; Titus</a:t>
            </a:r>
          </a:p>
        </p:txBody>
      </p:sp>
    </p:spTree>
    <p:extLst>
      <p:ext uri="{BB962C8B-B14F-4D97-AF65-F5344CB8AC3E}">
        <p14:creationId xmlns:p14="http://schemas.microsoft.com/office/powerpoint/2010/main" val="1961106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BE3B-DF42-CD4B-AFCA-EC61F13A28AA}"/>
              </a:ext>
            </a:extLst>
          </p:cNvPr>
          <p:cNvSpPr>
            <a:spLocks noGrp="1"/>
          </p:cNvSpPr>
          <p:nvPr>
            <p:ph type="title"/>
          </p:nvPr>
        </p:nvSpPr>
        <p:spPr/>
        <p:txBody>
          <a:bodyPr/>
          <a:lstStyle/>
          <a:p>
            <a:r>
              <a:rPr lang="en-US" dirty="0"/>
              <a:t>Group Discussion</a:t>
            </a:r>
          </a:p>
        </p:txBody>
      </p:sp>
      <p:sp>
        <p:nvSpPr>
          <p:cNvPr id="3" name="Content Placeholder 2">
            <a:extLst>
              <a:ext uri="{FF2B5EF4-FFF2-40B4-BE49-F238E27FC236}">
                <a16:creationId xmlns:a16="http://schemas.microsoft.com/office/drawing/2014/main" id="{0B4554D8-C6C2-3B44-A0DE-BD2181DF9433}"/>
              </a:ext>
            </a:extLst>
          </p:cNvPr>
          <p:cNvSpPr>
            <a:spLocks noGrp="1"/>
          </p:cNvSpPr>
          <p:nvPr>
            <p:ph sz="quarter" idx="13"/>
          </p:nvPr>
        </p:nvSpPr>
        <p:spPr>
          <a:xfrm>
            <a:off x="1458930" y="1196975"/>
            <a:ext cx="7042133" cy="4797425"/>
          </a:xfrm>
        </p:spPr>
        <p:txBody>
          <a:bodyPr/>
          <a:lstStyle/>
          <a:p>
            <a:r>
              <a:rPr lang="en-US" dirty="0"/>
              <a:t>From what we have learned, what specific steps can we as a church take to disciple members.  And more specifically, what should the church do to disciple children, youth, and new members of the church. Make a list of the action steps and how it will be accomplished.</a:t>
            </a:r>
          </a:p>
          <a:p>
            <a:pPr lvl="1"/>
            <a:endParaRPr lang="en-US" dirty="0"/>
          </a:p>
        </p:txBody>
      </p:sp>
    </p:spTree>
    <p:extLst>
      <p:ext uri="{BB962C8B-B14F-4D97-AF65-F5344CB8AC3E}">
        <p14:creationId xmlns:p14="http://schemas.microsoft.com/office/powerpoint/2010/main" val="1440065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AEC05-ADC4-F641-A4EE-29850671ACA3}"/>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B97310EF-232E-AA41-87DA-B0DF1FA13E37}"/>
              </a:ext>
            </a:extLst>
          </p:cNvPr>
          <p:cNvSpPr>
            <a:spLocks noGrp="1"/>
          </p:cNvSpPr>
          <p:nvPr>
            <p:ph sz="quarter" idx="13"/>
          </p:nvPr>
        </p:nvSpPr>
        <p:spPr/>
        <p:txBody>
          <a:bodyPr/>
          <a:lstStyle/>
          <a:p>
            <a:pPr marL="0" indent="0" algn="ctr">
              <a:buNone/>
            </a:pPr>
            <a:endParaRPr lang="en-US" dirty="0"/>
          </a:p>
          <a:p>
            <a:pPr marL="0" indent="0" algn="ctr">
              <a:buNone/>
            </a:pPr>
            <a:endParaRPr lang="en-US" dirty="0"/>
          </a:p>
          <a:p>
            <a:pPr marL="0" indent="0" algn="ctr">
              <a:buNone/>
            </a:pPr>
            <a:r>
              <a:rPr lang="en-US" dirty="0"/>
              <a:t>“But we all, with unveiled face, beholding as in a mirror the glory of the Lord, are being transformed into the same image from glory to glory, just as by the Spirit of the Lord” </a:t>
            </a:r>
          </a:p>
          <a:p>
            <a:pPr marL="0" indent="0" algn="ctr">
              <a:buNone/>
            </a:pPr>
            <a:r>
              <a:rPr lang="en-US" dirty="0"/>
              <a:t>(2 Cor 3:18 NKJV). </a:t>
            </a:r>
          </a:p>
          <a:p>
            <a:pPr marL="0" indent="0">
              <a:buNone/>
            </a:pPr>
            <a:endParaRPr lang="en-US" dirty="0"/>
          </a:p>
        </p:txBody>
      </p:sp>
    </p:spTree>
    <p:extLst>
      <p:ext uri="{BB962C8B-B14F-4D97-AF65-F5344CB8AC3E}">
        <p14:creationId xmlns:p14="http://schemas.microsoft.com/office/powerpoint/2010/main" val="1783521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945ED-B09C-8E4A-88FD-7DC45D6BF641}"/>
              </a:ext>
            </a:extLst>
          </p:cNvPr>
          <p:cNvSpPr>
            <a:spLocks noGrp="1"/>
          </p:cNvSpPr>
          <p:nvPr>
            <p:ph type="title"/>
          </p:nvPr>
        </p:nvSpPr>
        <p:spPr/>
        <p:txBody>
          <a:bodyPr/>
          <a:lstStyle/>
          <a:p>
            <a:r>
              <a:rPr lang="en-US" dirty="0"/>
              <a:t>Discipleship in the Old Testament</a:t>
            </a:r>
          </a:p>
        </p:txBody>
      </p:sp>
      <p:sp>
        <p:nvSpPr>
          <p:cNvPr id="3" name="Content Placeholder 2">
            <a:extLst>
              <a:ext uri="{FF2B5EF4-FFF2-40B4-BE49-F238E27FC236}">
                <a16:creationId xmlns:a16="http://schemas.microsoft.com/office/drawing/2014/main" id="{27C0A4D6-50F0-314C-9968-E79D4CB5F204}"/>
              </a:ext>
            </a:extLst>
          </p:cNvPr>
          <p:cNvSpPr>
            <a:spLocks noGrp="1"/>
          </p:cNvSpPr>
          <p:nvPr>
            <p:ph sz="quarter" idx="13"/>
          </p:nvPr>
        </p:nvSpPr>
        <p:spPr/>
        <p:txBody>
          <a:bodyPr/>
          <a:lstStyle/>
          <a:p>
            <a:pPr marL="457200" indent="-457200"/>
            <a:endParaRPr lang="en-US" dirty="0"/>
          </a:p>
          <a:p>
            <a:pPr marL="457200" indent="-457200"/>
            <a:r>
              <a:rPr lang="en-US" dirty="0"/>
              <a:t>In the English King James version of the bible, the word disciple is only found once in the Old Testament: “Bind up the testimony, seal the law among my disciples” (Isaiah 8:16).</a:t>
            </a:r>
          </a:p>
        </p:txBody>
      </p:sp>
    </p:spTree>
    <p:extLst>
      <p:ext uri="{BB962C8B-B14F-4D97-AF65-F5344CB8AC3E}">
        <p14:creationId xmlns:p14="http://schemas.microsoft.com/office/powerpoint/2010/main" val="2311067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63A3A-C246-1344-9681-A3A3CEEEC639}"/>
              </a:ext>
            </a:extLst>
          </p:cNvPr>
          <p:cNvSpPr>
            <a:spLocks noGrp="1"/>
          </p:cNvSpPr>
          <p:nvPr>
            <p:ph type="title"/>
          </p:nvPr>
        </p:nvSpPr>
        <p:spPr>
          <a:xfrm>
            <a:off x="457200" y="326565"/>
            <a:ext cx="8178800" cy="531391"/>
          </a:xfrm>
        </p:spPr>
        <p:txBody>
          <a:bodyPr/>
          <a:lstStyle/>
          <a:p>
            <a:r>
              <a:rPr lang="en-US"/>
              <a:t>Group Experience</a:t>
            </a:r>
            <a:endParaRPr lang="en-US" dirty="0"/>
          </a:p>
        </p:txBody>
      </p:sp>
      <p:sp>
        <p:nvSpPr>
          <p:cNvPr id="3" name="Content Placeholder 2">
            <a:extLst>
              <a:ext uri="{FF2B5EF4-FFF2-40B4-BE49-F238E27FC236}">
                <a16:creationId xmlns:a16="http://schemas.microsoft.com/office/drawing/2014/main" id="{4A140F70-B83C-0042-9D46-9AC9309A50D4}"/>
              </a:ext>
            </a:extLst>
          </p:cNvPr>
          <p:cNvSpPr>
            <a:spLocks noGrp="1"/>
          </p:cNvSpPr>
          <p:nvPr>
            <p:ph sz="quarter" idx="13"/>
          </p:nvPr>
        </p:nvSpPr>
        <p:spPr>
          <a:xfrm>
            <a:off x="560388" y="1196975"/>
            <a:ext cx="7940675" cy="4797425"/>
          </a:xfrm>
        </p:spPr>
        <p:txBody>
          <a:bodyPr numCol="1"/>
          <a:lstStyle/>
          <a:p>
            <a:pPr marL="514350" indent="-514350">
              <a:buFont typeface="+mj-lt"/>
              <a:buAutoNum type="alphaLcParenR"/>
            </a:pPr>
            <a:r>
              <a:rPr lang="en-US" sz="2400"/>
              <a:t>Read the following texts and state what discipleship relationships you find in each:</a:t>
            </a:r>
          </a:p>
          <a:p>
            <a:pPr lvl="1"/>
            <a:r>
              <a:rPr lang="en-US" sz="2000"/>
              <a:t>Num. 13; 14:6-9; 34:16-19; </a:t>
            </a:r>
          </a:p>
          <a:p>
            <a:pPr lvl="1"/>
            <a:r>
              <a:rPr lang="en-US" sz="2000"/>
              <a:t>Josh 14:6-11</a:t>
            </a:r>
          </a:p>
          <a:p>
            <a:pPr lvl="1"/>
            <a:r>
              <a:rPr lang="en-US" sz="2000"/>
              <a:t>1 Sam. 3 1 </a:t>
            </a:r>
          </a:p>
          <a:p>
            <a:pPr lvl="1"/>
            <a:r>
              <a:rPr lang="en-US" sz="2000"/>
              <a:t>Sam. 9-15 1 </a:t>
            </a:r>
          </a:p>
          <a:p>
            <a:pPr lvl="1"/>
            <a:r>
              <a:rPr lang="en-US" sz="2000"/>
              <a:t>Sam. 16; 19:18-24 </a:t>
            </a:r>
          </a:p>
          <a:p>
            <a:pPr lvl="1"/>
            <a:r>
              <a:rPr lang="en-US" sz="2000"/>
              <a:t>1 Kgs. 19:16-21 </a:t>
            </a:r>
          </a:p>
          <a:p>
            <a:pPr lvl="1"/>
            <a:r>
              <a:rPr lang="en-US" sz="2000"/>
              <a:t>2 Kgs 2:1-16; 3:11 </a:t>
            </a:r>
          </a:p>
          <a:p>
            <a:pPr marL="514350" indent="-514350">
              <a:buFont typeface="+mj-lt"/>
              <a:buAutoNum type="alphaLcParenR"/>
            </a:pPr>
            <a:r>
              <a:rPr lang="en-US" sz="2400"/>
              <a:t>Can you think of who might have been Moses’ mentor(s)?</a:t>
            </a:r>
          </a:p>
          <a:p>
            <a:pPr marL="514350" indent="-514350">
              <a:buFont typeface="+mj-lt"/>
              <a:buAutoNum type="alphaLcParenR"/>
            </a:pPr>
            <a:r>
              <a:rPr lang="en-US" sz="2400"/>
              <a:t>Did Moses mentor anyone?</a:t>
            </a:r>
          </a:p>
          <a:p>
            <a:endParaRPr lang="en-US" sz="2400" dirty="0"/>
          </a:p>
        </p:txBody>
      </p:sp>
    </p:spTree>
    <p:extLst>
      <p:ext uri="{BB962C8B-B14F-4D97-AF65-F5344CB8AC3E}">
        <p14:creationId xmlns:p14="http://schemas.microsoft.com/office/powerpoint/2010/main" val="1468297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A66E8-3027-8D40-BB29-B8EC3669B169}"/>
              </a:ext>
            </a:extLst>
          </p:cNvPr>
          <p:cNvSpPr>
            <a:spLocks noGrp="1"/>
          </p:cNvSpPr>
          <p:nvPr>
            <p:ph type="title"/>
          </p:nvPr>
        </p:nvSpPr>
        <p:spPr/>
        <p:txBody>
          <a:bodyPr/>
          <a:lstStyle/>
          <a:p>
            <a:r>
              <a:rPr lang="en-US" dirty="0"/>
              <a:t>Discipleship in the New Testament</a:t>
            </a:r>
          </a:p>
        </p:txBody>
      </p:sp>
      <p:sp>
        <p:nvSpPr>
          <p:cNvPr id="3" name="Content Placeholder 2">
            <a:extLst>
              <a:ext uri="{FF2B5EF4-FFF2-40B4-BE49-F238E27FC236}">
                <a16:creationId xmlns:a16="http://schemas.microsoft.com/office/drawing/2014/main" id="{CDA6F944-32F8-B246-B3DF-E1D12DF22DE7}"/>
              </a:ext>
            </a:extLst>
          </p:cNvPr>
          <p:cNvSpPr>
            <a:spLocks noGrp="1"/>
          </p:cNvSpPr>
          <p:nvPr>
            <p:ph sz="quarter" idx="13"/>
          </p:nvPr>
        </p:nvSpPr>
        <p:spPr/>
        <p:txBody>
          <a:bodyPr/>
          <a:lstStyle/>
          <a:p>
            <a:pPr lvl="1"/>
            <a:endParaRPr lang="en-US" dirty="0"/>
          </a:p>
          <a:p>
            <a:pPr lvl="1"/>
            <a:r>
              <a:rPr lang="en-US" dirty="0"/>
              <a:t>Moses, in his role as God’s chosen leader of His people, was not only a prophet, that is, God’s spokesman, but also their teacher and trainer so that they in turn would become God’s disciples.</a:t>
            </a:r>
          </a:p>
          <a:p>
            <a:pPr lvl="1"/>
            <a:endParaRPr lang="en-US" dirty="0"/>
          </a:p>
          <a:p>
            <a:pPr lvl="1"/>
            <a:r>
              <a:rPr lang="en-US" dirty="0"/>
              <a:t>At the end of Moses’ life, God </a:t>
            </a:r>
            <a:r>
              <a:rPr lang="en-US" i="1" dirty="0">
                <a:solidFill>
                  <a:schemeClr val="tx1">
                    <a:lumMod val="50000"/>
                    <a:lumOff val="50000"/>
                  </a:schemeClr>
                </a:solidFill>
              </a:rPr>
              <a:t>transferred</a:t>
            </a:r>
            <a:r>
              <a:rPr lang="en-US" dirty="0"/>
              <a:t> the leadership of Israel from Moses to Joshua</a:t>
            </a:r>
          </a:p>
          <a:p>
            <a:pPr lvl="1"/>
            <a:endParaRPr lang="en-US" dirty="0"/>
          </a:p>
          <a:p>
            <a:pPr lvl="1"/>
            <a:endParaRPr lang="en-US" dirty="0"/>
          </a:p>
          <a:p>
            <a:endParaRPr lang="en-US" dirty="0"/>
          </a:p>
        </p:txBody>
      </p:sp>
    </p:spTree>
    <p:extLst>
      <p:ext uri="{BB962C8B-B14F-4D97-AF65-F5344CB8AC3E}">
        <p14:creationId xmlns:p14="http://schemas.microsoft.com/office/powerpoint/2010/main" val="4158709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D900-E99D-F544-A814-AB2A228E965C}"/>
              </a:ext>
            </a:extLst>
          </p:cNvPr>
          <p:cNvSpPr>
            <a:spLocks noGrp="1"/>
          </p:cNvSpPr>
          <p:nvPr>
            <p:ph type="title"/>
          </p:nvPr>
        </p:nvSpPr>
        <p:spPr>
          <a:xfrm>
            <a:off x="457200" y="326565"/>
            <a:ext cx="8178800" cy="531391"/>
          </a:xfrm>
        </p:spPr>
        <p:txBody>
          <a:bodyPr/>
          <a:lstStyle/>
          <a:p>
            <a:r>
              <a:rPr lang="en-US"/>
              <a:t>Discipleship in the New Testament</a:t>
            </a:r>
            <a:endParaRPr lang="en-US" dirty="0"/>
          </a:p>
        </p:txBody>
      </p:sp>
      <p:sp>
        <p:nvSpPr>
          <p:cNvPr id="3" name="Content Placeholder 2">
            <a:extLst>
              <a:ext uri="{FF2B5EF4-FFF2-40B4-BE49-F238E27FC236}">
                <a16:creationId xmlns:a16="http://schemas.microsoft.com/office/drawing/2014/main" id="{4A6EED13-954B-434F-8CAC-B8CEDA3DB7CA}"/>
              </a:ext>
            </a:extLst>
          </p:cNvPr>
          <p:cNvSpPr>
            <a:spLocks noGrp="1"/>
          </p:cNvSpPr>
          <p:nvPr>
            <p:ph sz="quarter" idx="13"/>
          </p:nvPr>
        </p:nvSpPr>
        <p:spPr>
          <a:xfrm>
            <a:off x="560388" y="1196975"/>
            <a:ext cx="7940675" cy="4797425"/>
          </a:xfrm>
        </p:spPr>
        <p:txBody>
          <a:bodyPr/>
          <a:lstStyle/>
          <a:p>
            <a:endParaRPr lang="en-US"/>
          </a:p>
          <a:p>
            <a:r>
              <a:rPr lang="en-US"/>
              <a:t>The disciple had now become the leader, the disciple-maker.  Even as Moses’ life waned, he spoke of how Joshua was chosen to replace him (Deut. 3:28), and he continued to encourage Joshua as he began his leadership role (Deut. 31:7-8).</a:t>
            </a:r>
          </a:p>
          <a:p>
            <a:endParaRPr lang="en-US" dirty="0"/>
          </a:p>
        </p:txBody>
      </p:sp>
    </p:spTree>
    <p:extLst>
      <p:ext uri="{BB962C8B-B14F-4D97-AF65-F5344CB8AC3E}">
        <p14:creationId xmlns:p14="http://schemas.microsoft.com/office/powerpoint/2010/main" val="3679500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56807-0EB4-3142-ABA8-25A1FF437419}"/>
              </a:ext>
            </a:extLst>
          </p:cNvPr>
          <p:cNvSpPr>
            <a:spLocks noGrp="1"/>
          </p:cNvSpPr>
          <p:nvPr>
            <p:ph type="title"/>
          </p:nvPr>
        </p:nvSpPr>
        <p:spPr>
          <a:xfrm>
            <a:off x="457200" y="326565"/>
            <a:ext cx="8178800" cy="531391"/>
          </a:xfrm>
        </p:spPr>
        <p:txBody>
          <a:bodyPr/>
          <a:lstStyle/>
          <a:p>
            <a:r>
              <a:rPr lang="en-US"/>
              <a:t>Group Discussion</a:t>
            </a:r>
            <a:endParaRPr lang="en-US" dirty="0"/>
          </a:p>
        </p:txBody>
      </p:sp>
      <p:sp>
        <p:nvSpPr>
          <p:cNvPr id="3" name="Content Placeholder 2">
            <a:extLst>
              <a:ext uri="{FF2B5EF4-FFF2-40B4-BE49-F238E27FC236}">
                <a16:creationId xmlns:a16="http://schemas.microsoft.com/office/drawing/2014/main" id="{858264C9-46D6-8A4B-96A9-41FEDE838BAD}"/>
              </a:ext>
            </a:extLst>
          </p:cNvPr>
          <p:cNvSpPr>
            <a:spLocks noGrp="1"/>
          </p:cNvSpPr>
          <p:nvPr>
            <p:ph sz="quarter" idx="13"/>
          </p:nvPr>
        </p:nvSpPr>
        <p:spPr>
          <a:xfrm>
            <a:off x="560388" y="1196975"/>
            <a:ext cx="7940675" cy="4797425"/>
          </a:xfrm>
        </p:spPr>
        <p:txBody>
          <a:bodyPr/>
          <a:lstStyle/>
          <a:p>
            <a:endParaRPr lang="en-US"/>
          </a:p>
          <a:p>
            <a:r>
              <a:rPr lang="en-US"/>
              <a:t>Can you think of other discipleship relationships in the Old Testament? </a:t>
            </a:r>
            <a:r>
              <a:rPr lang="en-US" sz="2800"/>
              <a:t>(Examples: Elijah-Elisha, Samuel-David, David-Solomon).</a:t>
            </a:r>
          </a:p>
          <a:p>
            <a:endParaRPr lang="en-US" dirty="0"/>
          </a:p>
        </p:txBody>
      </p:sp>
    </p:spTree>
    <p:extLst>
      <p:ext uri="{BB962C8B-B14F-4D97-AF65-F5344CB8AC3E}">
        <p14:creationId xmlns:p14="http://schemas.microsoft.com/office/powerpoint/2010/main" val="1499791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19A34-B7D2-7F4F-88CF-C8690BF44479}"/>
              </a:ext>
            </a:extLst>
          </p:cNvPr>
          <p:cNvSpPr>
            <a:spLocks noGrp="1"/>
          </p:cNvSpPr>
          <p:nvPr>
            <p:ph type="title"/>
          </p:nvPr>
        </p:nvSpPr>
        <p:spPr/>
        <p:txBody>
          <a:bodyPr/>
          <a:lstStyle/>
          <a:p>
            <a:r>
              <a:rPr lang="en-US" dirty="0"/>
              <a:t>Discipleship in the New Testament</a:t>
            </a:r>
          </a:p>
        </p:txBody>
      </p:sp>
      <p:sp>
        <p:nvSpPr>
          <p:cNvPr id="3" name="Content Placeholder 2">
            <a:extLst>
              <a:ext uri="{FF2B5EF4-FFF2-40B4-BE49-F238E27FC236}">
                <a16:creationId xmlns:a16="http://schemas.microsoft.com/office/drawing/2014/main" id="{41FD5368-4FF6-A54D-BA66-72A7A401847C}"/>
              </a:ext>
            </a:extLst>
          </p:cNvPr>
          <p:cNvSpPr>
            <a:spLocks noGrp="1"/>
          </p:cNvSpPr>
          <p:nvPr>
            <p:ph sz="quarter" idx="13"/>
          </p:nvPr>
        </p:nvSpPr>
        <p:spPr/>
        <p:txBody>
          <a:bodyPr/>
          <a:lstStyle/>
          <a:p>
            <a:r>
              <a:rPr lang="en-US" sz="2400" dirty="0"/>
              <a:t>As Jesus began His Messianic ministry, He surrounded Himself with a group of men whom He would train to be His disciples.</a:t>
            </a:r>
          </a:p>
          <a:p>
            <a:endParaRPr lang="en-US" sz="2400" dirty="0"/>
          </a:p>
          <a:p>
            <a:r>
              <a:rPr lang="en-US" sz="2400" dirty="0"/>
              <a:t>Ellen White writes that the </a:t>
            </a:r>
          </a:p>
          <a:p>
            <a:pPr marL="400050" lvl="1" indent="0" algn="ctr">
              <a:buNone/>
            </a:pPr>
            <a:r>
              <a:rPr lang="en-US" sz="2000" dirty="0"/>
              <a:t>…time had come for the disciples who had been most closely associated with Christ to unite more directly in His work, that these vast throngs might not be left uncared for, as sheep without a shepherd…A great work was yet to be accomplished for these disciples before they would be prepared for the sacred trust that would be theirs when Jesus should ascend to heaven…Jesus saw in them those whom He could train and discipline for His great work.</a:t>
            </a:r>
            <a:r>
              <a:rPr lang="en-US" sz="2000" baseline="30000" dirty="0"/>
              <a:t> </a:t>
            </a:r>
            <a:r>
              <a:rPr lang="en-US" sz="2000" dirty="0"/>
              <a:t>(E.G.W. </a:t>
            </a:r>
            <a:r>
              <a:rPr lang="en-US" sz="2000" i="1" dirty="0"/>
              <a:t>Thoughts from the Mount of Blessing. p. 3,4)</a:t>
            </a:r>
            <a:endParaRPr lang="en-US" sz="2000" dirty="0"/>
          </a:p>
          <a:p>
            <a:pPr lvl="1"/>
            <a:endParaRPr lang="en-US" dirty="0"/>
          </a:p>
        </p:txBody>
      </p:sp>
    </p:spTree>
    <p:extLst>
      <p:ext uri="{BB962C8B-B14F-4D97-AF65-F5344CB8AC3E}">
        <p14:creationId xmlns:p14="http://schemas.microsoft.com/office/powerpoint/2010/main" val="3830601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1503</TotalTime>
  <Words>1197</Words>
  <Application>Microsoft Macintosh PowerPoint</Application>
  <PresentationFormat>On-screen Show (4:3)</PresentationFormat>
  <Paragraphs>116</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PowerPoint Presentation</vt:lpstr>
      <vt:lpstr>Introduction</vt:lpstr>
      <vt:lpstr>Introduction</vt:lpstr>
      <vt:lpstr>Discipleship in the Old Testament</vt:lpstr>
      <vt:lpstr>Group Experience</vt:lpstr>
      <vt:lpstr>Discipleship in the New Testament</vt:lpstr>
      <vt:lpstr>Discipleship in the New Testament</vt:lpstr>
      <vt:lpstr>Group Discussion</vt:lpstr>
      <vt:lpstr>Discipleship in the New Testament</vt:lpstr>
      <vt:lpstr>Group Discussion</vt:lpstr>
      <vt:lpstr>Discipleship in the New Testament Church</vt:lpstr>
      <vt:lpstr>Group Discussion</vt:lpstr>
      <vt:lpstr>PowerPoint Presentation</vt:lpstr>
      <vt:lpstr>The Role of Family Relationships  in Discipleship</vt:lpstr>
      <vt:lpstr>Group Discussion</vt:lpstr>
      <vt:lpstr>The Role of the Church Discipleship</vt:lpstr>
      <vt:lpstr>Group Discussion</vt:lpstr>
      <vt:lpstr>The Role of the Church Discipleship</vt:lpstr>
      <vt:lpstr>Maturity the Goal of Discipleship</vt:lpstr>
      <vt:lpstr>Maturity the Goal of Discipleship</vt:lpstr>
      <vt:lpstr>Group Discussion</vt:lpstr>
      <vt:lpstr>Nurturing in the Process of Growth</vt:lpstr>
      <vt:lpstr>Mentoring in the Process for Growth</vt:lpstr>
      <vt:lpstr>Group Discussion</vt:lpstr>
      <vt:lpstr>Group Discussion</vt:lpstr>
    </vt:vector>
  </TitlesOfParts>
  <Company>GC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rosemay</dc:creator>
  <cp:lastModifiedBy>Microsoft Office User</cp:lastModifiedBy>
  <cp:revision>24</cp:revision>
  <dcterms:created xsi:type="dcterms:W3CDTF">2015-08-17T22:20:08Z</dcterms:created>
  <dcterms:modified xsi:type="dcterms:W3CDTF">2018-12-11T19:53:23Z</dcterms:modified>
</cp:coreProperties>
</file>