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7" r:id="rId11"/>
    <p:sldId id="266" r:id="rId12"/>
    <p:sldId id="268" r:id="rId13"/>
    <p:sldId id="272" r:id="rId14"/>
    <p:sldId id="273" r:id="rId15"/>
    <p:sldId id="269" r:id="rId16"/>
    <p:sldId id="274" r:id="rId17"/>
    <p:sldId id="275" r:id="rId18"/>
    <p:sldId id="270" r:id="rId19"/>
    <p:sldId id="286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8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A00"/>
    <a:srgbClr val="FDD71C"/>
    <a:srgbClr val="FDA400"/>
    <a:srgbClr val="454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4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94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13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B6403-D468-FA40-94CA-E71C809ADA31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E1D68-D0E9-9A4C-9E8C-167E718E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7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E1D68-D0E9-9A4C-9E8C-167E718EC6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20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3886200"/>
            <a:ext cx="7772400" cy="11373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00" i="1" spc="50" dirty="0">
                <a:ln w="13500">
                  <a:noFill/>
                  <a:prstDash val="solid"/>
                </a:ln>
                <a:solidFill>
                  <a:srgbClr val="454B59"/>
                </a:solidFill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r"/>
            <a:r>
              <a:rPr lang="en-US" i="1" spc="50" dirty="0">
                <a:ln w="13500">
                  <a:noFill/>
                  <a:prstDash val="solid"/>
                </a:ln>
                <a:solidFill>
                  <a:srgbClr val="454B59"/>
                </a:solidFill>
                <a:latin typeface="+mj-lt"/>
                <a:cs typeface="Georgia"/>
              </a:rPr>
              <a:t>Presented by:</a:t>
            </a:r>
          </a:p>
          <a:p>
            <a:pPr algn="r"/>
            <a:r>
              <a:rPr lang="en-US" i="1" spc="50" dirty="0">
                <a:ln w="13500">
                  <a:noFill/>
                  <a:prstDash val="solid"/>
                </a:ln>
                <a:solidFill>
                  <a:srgbClr val="454B59"/>
                </a:solidFill>
                <a:latin typeface="+mj-lt"/>
                <a:cs typeface="Georgia"/>
              </a:rPr>
              <a:t>(add presenter’s name here)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3320E00-21CB-2649-AB6D-5637036C1FD3}"/>
              </a:ext>
            </a:extLst>
          </p:cNvPr>
          <p:cNvSpPr txBox="1">
            <a:spLocks/>
          </p:cNvSpPr>
          <p:nvPr userDrawn="1"/>
        </p:nvSpPr>
        <p:spPr>
          <a:xfrm>
            <a:off x="685800" y="2130425"/>
            <a:ext cx="70866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400" b="1" dirty="0">
                <a:solidFill>
                  <a:srgbClr val="454B59"/>
                </a:solidFill>
                <a:latin typeface="+mj-lt"/>
              </a:rPr>
              <a:t>Intimacy Training</a:t>
            </a:r>
          </a:p>
          <a:p>
            <a:pPr algn="r"/>
            <a:r>
              <a:rPr lang="en-US" sz="2800" dirty="0">
                <a:solidFill>
                  <a:srgbClr val="454B59"/>
                </a:solidFill>
                <a:latin typeface="+mj-lt"/>
              </a:rPr>
              <a:t>Steps to Deepen Intimacy in Your Marriage</a:t>
            </a:r>
            <a:endParaRPr lang="en-US" sz="2800" dirty="0">
              <a:solidFill>
                <a:srgbClr val="454B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358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360444-D0A7-974E-B483-81E0C00C4638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59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360444-D0A7-974E-B483-81E0C00C4638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44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360444-D0A7-974E-B483-81E0C00C4638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60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360444-D0A7-974E-B483-81E0C00C4638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F15689-756E-C04F-AEF3-155BABA3F9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797"/>
            <a:ext cx="9152415" cy="6858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14B89F-81BB-2143-A444-F99D3EDF671B}"/>
              </a:ext>
            </a:extLst>
          </p:cNvPr>
          <p:cNvSpPr/>
          <p:nvPr userDrawn="1"/>
        </p:nvSpPr>
        <p:spPr>
          <a:xfrm>
            <a:off x="560070" y="6384905"/>
            <a:ext cx="62522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F7AA00"/>
                </a:solidFill>
              </a:rPr>
              <a:t>Intimacy Training: Steps to Deepen the Level of Intimacy in Your Marriage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3805303-4DD5-CD4E-AAFC-5D41017AA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6565"/>
            <a:ext cx="8178800" cy="531391"/>
          </a:xfrm>
          <a:prstGeom prst="rect">
            <a:avLst/>
          </a:prstGeom>
        </p:spPr>
        <p:txBody>
          <a:bodyPr/>
          <a:lstStyle>
            <a:lvl1pPr marL="0" algn="r" defTabSz="457200" rtl="0" eaLnBrk="1" latinLnBrk="0" hangingPunct="1">
              <a:defRPr lang="en-US" sz="3200" b="1" kern="1200" dirty="0">
                <a:solidFill>
                  <a:srgbClr val="454B59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01D8498-9702-124D-8768-4830B25E14D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0388" y="1196975"/>
            <a:ext cx="7940675" cy="4797425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C000"/>
              </a:buClr>
              <a:buSzPct val="90000"/>
              <a:buFont typeface="Arial" panose="020B0604020202020204" pitchFamily="34" charset="0"/>
              <a:buNone/>
              <a:defRPr sz="3200"/>
            </a:lvl1pPr>
            <a:lvl2pPr marL="742950" indent="-285750">
              <a:buClr>
                <a:srgbClr val="FFC000"/>
              </a:buClr>
              <a:buSzPct val="90000"/>
              <a:buFont typeface="Arial" panose="020B0604020202020204" pitchFamily="34" charset="0"/>
              <a:buChar char="•"/>
              <a:defRPr sz="2800"/>
            </a:lvl2pPr>
            <a:lvl3pPr marL="1143000" indent="-228600">
              <a:buClr>
                <a:srgbClr val="FFC000"/>
              </a:buClr>
              <a:buSzPct val="90000"/>
              <a:buFont typeface="Arial" panose="020B0604020202020204" pitchFamily="34" charset="0"/>
              <a:buChar char="•"/>
              <a:defRPr sz="2400"/>
            </a:lvl3pPr>
            <a:lvl4pPr marL="1600200" indent="-228600">
              <a:buClr>
                <a:srgbClr val="FFC000"/>
              </a:buClr>
              <a:buSzPct val="90000"/>
              <a:buFont typeface="Arial" panose="020B0604020202020204" pitchFamily="34" charset="0"/>
              <a:buChar char="•"/>
              <a:defRPr sz="2000"/>
            </a:lvl4pPr>
            <a:lvl5pPr marL="2057400" indent="-228600">
              <a:buClr>
                <a:srgbClr val="FFC000"/>
              </a:buClr>
              <a:buSzPct val="90000"/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0363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360444-D0A7-974E-B483-81E0C00C4638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F15689-756E-C04F-AEF3-155BABA3F9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15" y="-2702"/>
            <a:ext cx="9152415" cy="6858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14B89F-81BB-2143-A444-F99D3EDF671B}"/>
              </a:ext>
            </a:extLst>
          </p:cNvPr>
          <p:cNvSpPr/>
          <p:nvPr userDrawn="1"/>
        </p:nvSpPr>
        <p:spPr>
          <a:xfrm>
            <a:off x="560070" y="6384905"/>
            <a:ext cx="62522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F7AA00"/>
                </a:solidFill>
              </a:rPr>
              <a:t>CREATING AWARENESS OF MEMBERS WITH DISABILITIES IN OUR CHURCH FAMILY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3805303-4DD5-CD4E-AAFC-5D41017AA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6565"/>
            <a:ext cx="8178800" cy="531391"/>
          </a:xfrm>
          <a:prstGeom prst="rect">
            <a:avLst/>
          </a:prstGeom>
        </p:spPr>
        <p:txBody>
          <a:bodyPr/>
          <a:lstStyle>
            <a:lvl1pPr marL="0" algn="r" defTabSz="457200" rtl="0" eaLnBrk="1" latinLnBrk="0" hangingPunct="1">
              <a:defRPr lang="en-US" sz="3200" b="1" kern="1200" dirty="0">
                <a:solidFill>
                  <a:srgbClr val="454B59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01D8498-9702-124D-8768-4830B25E14D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0389" y="1196975"/>
            <a:ext cx="4641850" cy="4797425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C000"/>
              </a:buClr>
              <a:buSzPct val="90000"/>
              <a:buFont typeface="Arial" panose="020B0604020202020204" pitchFamily="34" charset="0"/>
              <a:buNone/>
              <a:defRPr sz="3200"/>
            </a:lvl1pPr>
            <a:lvl2pPr marL="742950" indent="-285750">
              <a:buClr>
                <a:srgbClr val="FFC000"/>
              </a:buClr>
              <a:buSzPct val="90000"/>
              <a:buFont typeface="Arial" panose="020B0604020202020204" pitchFamily="34" charset="0"/>
              <a:buChar char="•"/>
              <a:defRPr sz="2800"/>
            </a:lvl2pPr>
            <a:lvl3pPr marL="1143000" indent="-228600">
              <a:buClr>
                <a:srgbClr val="FFC000"/>
              </a:buClr>
              <a:buSzPct val="90000"/>
              <a:buFont typeface="Arial" panose="020B0604020202020204" pitchFamily="34" charset="0"/>
              <a:buChar char="•"/>
              <a:defRPr sz="2400"/>
            </a:lvl3pPr>
            <a:lvl4pPr marL="1600200" indent="-228600">
              <a:buClr>
                <a:srgbClr val="FFC000"/>
              </a:buClr>
              <a:buSzPct val="90000"/>
              <a:buFont typeface="Arial" panose="020B0604020202020204" pitchFamily="34" charset="0"/>
              <a:buChar char="•"/>
              <a:defRPr sz="2000"/>
            </a:lvl4pPr>
            <a:lvl5pPr marL="2057400" indent="-228600">
              <a:buClr>
                <a:srgbClr val="FFC000"/>
              </a:buClr>
              <a:buSzPct val="90000"/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82ECB48-9265-B24A-93CE-4FB9DA024D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83200" y="1198563"/>
            <a:ext cx="3221038" cy="4795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195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360444-D0A7-974E-B483-81E0C00C4638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F15689-756E-C04F-AEF3-155BABA3F9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17" y="-3882"/>
            <a:ext cx="9152415" cy="6858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14B89F-81BB-2143-A444-F99D3EDF671B}"/>
              </a:ext>
            </a:extLst>
          </p:cNvPr>
          <p:cNvSpPr/>
          <p:nvPr userDrawn="1"/>
        </p:nvSpPr>
        <p:spPr>
          <a:xfrm>
            <a:off x="560070" y="6384905"/>
            <a:ext cx="62522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F7AA00"/>
                </a:solidFill>
              </a:rPr>
              <a:t>FIRST MISSION OUTPOST – THE FAMILY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3805303-4DD5-CD4E-AAFC-5D41017AA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6565"/>
            <a:ext cx="8178800" cy="531391"/>
          </a:xfrm>
          <a:prstGeom prst="rect">
            <a:avLst/>
          </a:prstGeom>
        </p:spPr>
        <p:txBody>
          <a:bodyPr/>
          <a:lstStyle>
            <a:lvl1pPr marL="0" algn="r" defTabSz="457200" rtl="0" eaLnBrk="1" latinLnBrk="0" hangingPunct="1">
              <a:defRPr lang="en-US" sz="3200" b="1" kern="1200" dirty="0">
                <a:solidFill>
                  <a:srgbClr val="454B59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01D8498-9702-124D-8768-4830B25E14D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0388" y="1196975"/>
            <a:ext cx="7943849" cy="251142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C000"/>
              </a:buClr>
              <a:buSzPct val="90000"/>
              <a:buFont typeface="Arial" panose="020B0604020202020204" pitchFamily="34" charset="0"/>
              <a:buChar char="•"/>
              <a:defRPr sz="3200"/>
            </a:lvl1pPr>
            <a:lvl2pPr marL="742950" indent="-285750">
              <a:buClr>
                <a:srgbClr val="FFC000"/>
              </a:buClr>
              <a:buSzPct val="90000"/>
              <a:buFont typeface="Arial" panose="020B0604020202020204" pitchFamily="34" charset="0"/>
              <a:buChar char="•"/>
              <a:defRPr sz="2800"/>
            </a:lvl2pPr>
            <a:lvl3pPr marL="1143000" indent="-228600">
              <a:buClr>
                <a:srgbClr val="FFC000"/>
              </a:buClr>
              <a:buSzPct val="90000"/>
              <a:buFont typeface="Arial" panose="020B0604020202020204" pitchFamily="34" charset="0"/>
              <a:buChar char="•"/>
              <a:defRPr sz="2400"/>
            </a:lvl3pPr>
            <a:lvl4pPr marL="1600200" indent="-228600">
              <a:buClr>
                <a:srgbClr val="FFC000"/>
              </a:buClr>
              <a:buSzPct val="90000"/>
              <a:buFont typeface="Arial" panose="020B0604020202020204" pitchFamily="34" charset="0"/>
              <a:buChar char="•"/>
              <a:defRPr sz="2000"/>
            </a:lvl4pPr>
            <a:lvl5pPr marL="2057400" indent="-228600">
              <a:buClr>
                <a:srgbClr val="FFC000"/>
              </a:buClr>
              <a:buSzPct val="90000"/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82ECB48-9265-B24A-93CE-4FB9DA024D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0070" y="3708400"/>
            <a:ext cx="7944168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552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360444-D0A7-974E-B483-81E0C00C4638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6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360444-D0A7-974E-B483-81E0C00C4638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29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360444-D0A7-974E-B483-81E0C00C4638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13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360444-D0A7-974E-B483-81E0C00C4638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9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360444-D0A7-974E-B483-81E0C00C4638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93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25E401F-2495-8542-A9D8-6EDB7BDBC36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4377"/>
            <a:ext cx="9145510" cy="685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0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BCE38AE-F594-7247-89BE-3075E76BA5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/>
              <a:t>Written by </a:t>
            </a:r>
            <a:r>
              <a:rPr lang="en-US" dirty="0" err="1"/>
              <a:t>Gábor</a:t>
            </a:r>
            <a:r>
              <a:rPr lang="en-US" dirty="0"/>
              <a:t> </a:t>
            </a:r>
            <a:r>
              <a:rPr lang="en-US" dirty="0" err="1"/>
              <a:t>Mihalec</a:t>
            </a:r>
            <a:endParaRPr lang="en-US" dirty="0"/>
          </a:p>
          <a:p>
            <a:pPr algn="r"/>
            <a:r>
              <a:rPr lang="en-US" sz="1400" dirty="0"/>
              <a:t>Department of Family Ministries</a:t>
            </a:r>
          </a:p>
          <a:p>
            <a:pPr algn="r"/>
            <a:r>
              <a:rPr lang="en-US" sz="1400" dirty="0"/>
              <a:t>Hungary Union Conference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340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86D7529-1A76-3041-A17F-5AA930E0D40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b="23538"/>
          <a:stretch/>
        </p:blipFill>
        <p:spPr>
          <a:xfrm>
            <a:off x="20" y="0"/>
            <a:ext cx="9143980" cy="46669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4D0670-97F2-7F41-AC9A-356CBC875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48" y="4551037"/>
            <a:ext cx="2912338" cy="150993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 defTabSz="914400">
              <a:lnSpc>
                <a:spcPct val="90000"/>
              </a:lnSpc>
            </a:pPr>
            <a:br>
              <a:rPr lang="en-US" dirty="0">
                <a:solidFill>
                  <a:srgbClr val="000000"/>
                </a:solidFill>
                <a:ea typeface="+mj-ea"/>
                <a:cs typeface="+mj-cs"/>
              </a:rPr>
            </a:br>
            <a:r>
              <a:rPr lang="en-US" sz="4400" dirty="0">
                <a:solidFill>
                  <a:srgbClr val="000000"/>
                </a:solidFill>
                <a:ea typeface="+mj-ea"/>
                <a:cs typeface="+mj-cs"/>
              </a:rPr>
              <a:t>Exercise:</a:t>
            </a:r>
            <a:br>
              <a:rPr lang="en-US" dirty="0">
                <a:solidFill>
                  <a:srgbClr val="000000"/>
                </a:solidFill>
                <a:ea typeface="+mj-ea"/>
                <a:cs typeface="+mj-cs"/>
              </a:rPr>
            </a:br>
            <a:endParaRPr lang="en-US" dirty="0">
              <a:solidFill>
                <a:srgbClr val="000000"/>
              </a:solidFill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C761C-20D1-B643-81F7-03EA137B66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54829" y="4551037"/>
            <a:ext cx="5551714" cy="1762677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defTabSz="914400">
              <a:lnSpc>
                <a:spcPct val="90000"/>
              </a:lnSpc>
            </a:pPr>
            <a:r>
              <a:rPr lang="en-US" sz="3500" dirty="0">
                <a:solidFill>
                  <a:srgbClr val="000000"/>
                </a:solidFill>
              </a:rPr>
              <a:t>Discuss as a couple how the different elements of the marriage definition describe your relationship. 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364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A4994-D4F0-D644-A29E-DED4ACB9E6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55497" y="1180184"/>
            <a:ext cx="4704860" cy="5043636"/>
          </a:xfrm>
        </p:spPr>
        <p:txBody>
          <a:bodyPr vert="horz" lIns="91440" tIns="45720" rIns="91440" bIns="45720" rtlCol="0">
            <a:normAutofit/>
          </a:bodyPr>
          <a:lstStyle/>
          <a:p>
            <a:pPr marL="857250" indent="-457200" defTabSz="9144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/>
              <a:t>Define your relationship</a:t>
            </a:r>
          </a:p>
          <a:p>
            <a:pPr marL="857250" indent="-457200" defTabSz="914400">
              <a:lnSpc>
                <a:spcPct val="90000"/>
              </a:lnSpc>
              <a:buFont typeface="+mj-lt"/>
              <a:buAutoNum type="arabicPeriod"/>
            </a:pPr>
            <a:r>
              <a:rPr lang="en-US" sz="2800" b="1" dirty="0"/>
              <a:t>Mark and protect the boundaries of your relationship</a:t>
            </a:r>
          </a:p>
          <a:p>
            <a:pPr marL="1257300" lvl="1" indent="-228600" defTabSz="914400">
              <a:lnSpc>
                <a:spcPct val="90000"/>
              </a:lnSpc>
            </a:pPr>
            <a:r>
              <a:rPr lang="en-US" sz="2100" dirty="0"/>
              <a:t>In a marriage two individuals create a new form of life, a new companionship (WE)</a:t>
            </a:r>
          </a:p>
          <a:p>
            <a:pPr marL="1257300" lvl="1" indent="-228600" defTabSz="914400">
              <a:lnSpc>
                <a:spcPct val="90000"/>
              </a:lnSpc>
            </a:pPr>
            <a:r>
              <a:rPr lang="en-US" sz="2100" dirty="0"/>
              <a:t>It is time to put others aside and start to focus on each other.</a:t>
            </a:r>
          </a:p>
          <a:p>
            <a:pPr marL="1257300" lvl="1" indent="-228600" defTabSz="914400">
              <a:lnSpc>
                <a:spcPct val="90000"/>
              </a:lnSpc>
            </a:pPr>
            <a:r>
              <a:rPr lang="en-US" sz="2100" dirty="0"/>
              <a:t>We must treat our spouse as “the only one for us”, leaving the “search phase” behind.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87131B-40D3-2444-B659-822CF3C236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34" t="9577" r="12062" b="2"/>
          <a:stretch/>
        </p:blipFill>
        <p:spPr>
          <a:xfrm>
            <a:off x="5660357" y="987678"/>
            <a:ext cx="2996946" cy="5043636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38A5E84-7115-9C42-92EE-DBB5FFF69D31}"/>
              </a:ext>
            </a:extLst>
          </p:cNvPr>
          <p:cNvSpPr txBox="1">
            <a:spLocks/>
          </p:cNvSpPr>
          <p:nvPr/>
        </p:nvSpPr>
        <p:spPr>
          <a:xfrm>
            <a:off x="457200" y="263237"/>
            <a:ext cx="8178800" cy="594720"/>
          </a:xfrm>
          <a:prstGeom prst="rect">
            <a:avLst/>
          </a:prstGeom>
        </p:spPr>
        <p:txBody>
          <a:bodyPr/>
          <a:lstStyle>
            <a:lvl1pPr marL="0" algn="r" defTabSz="457200" rtl="0" eaLnBrk="1" latinLnBrk="0" hangingPunct="1">
              <a:spcBef>
                <a:spcPct val="0"/>
              </a:spcBef>
              <a:buNone/>
              <a:defRPr lang="en-US" sz="3200" b="1" kern="1200" dirty="0">
                <a:solidFill>
                  <a:srgbClr val="454B59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z="3600" dirty="0"/>
              <a:t>Steps to deepen your intimacy</a:t>
            </a:r>
          </a:p>
        </p:txBody>
      </p:sp>
    </p:spTree>
    <p:extLst>
      <p:ext uri="{BB962C8B-B14F-4D97-AF65-F5344CB8AC3E}">
        <p14:creationId xmlns:p14="http://schemas.microsoft.com/office/powerpoint/2010/main" val="826660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F0C80-9263-0F43-92F0-750459536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Border Protection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72372-AB34-E34A-9A21-D48FF44611E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Avoid being alone with the opposite sex</a:t>
            </a:r>
          </a:p>
          <a:p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Avoid situations where you would need to travel alone with the opposite sex in a car </a:t>
            </a:r>
          </a:p>
          <a:p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Avoid physical contact</a:t>
            </a:r>
          </a:p>
          <a:p>
            <a:pPr lvl="1" indent="0">
              <a:buNone/>
            </a:pPr>
            <a:r>
              <a:rPr lang="en-US" dirty="0"/>
              <a:t>Instead of greeting with a hug or kiss, offer a handshake from an appropriate distance.</a:t>
            </a:r>
          </a:p>
          <a:p>
            <a:pPr lvl="1" indent="0">
              <a:buNone/>
            </a:pP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Make it clear to everyone that you have a happy marriage </a:t>
            </a:r>
          </a:p>
        </p:txBody>
      </p:sp>
    </p:spTree>
    <p:extLst>
      <p:ext uri="{BB962C8B-B14F-4D97-AF65-F5344CB8AC3E}">
        <p14:creationId xmlns:p14="http://schemas.microsoft.com/office/powerpoint/2010/main" val="209294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5E7621-1CA1-C549-89D5-16503E60B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538"/>
          <a:stretch/>
        </p:blipFill>
        <p:spPr>
          <a:xfrm>
            <a:off x="20" y="10"/>
            <a:ext cx="9143980" cy="46669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4D0670-97F2-7F41-AC9A-356CBC875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51037"/>
            <a:ext cx="2514600" cy="150993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 defTabSz="914400">
              <a:lnSpc>
                <a:spcPct val="90000"/>
              </a:lnSpc>
            </a:pPr>
            <a:br>
              <a:rPr lang="en-US" dirty="0">
                <a:solidFill>
                  <a:srgbClr val="000000"/>
                </a:solidFill>
                <a:ea typeface="+mj-ea"/>
                <a:cs typeface="+mj-cs"/>
              </a:rPr>
            </a:br>
            <a:r>
              <a:rPr lang="en-US" sz="4400" dirty="0">
                <a:solidFill>
                  <a:srgbClr val="000000"/>
                </a:solidFill>
                <a:ea typeface="+mj-ea"/>
                <a:cs typeface="+mj-cs"/>
              </a:rPr>
              <a:t>Exercise:</a:t>
            </a:r>
            <a:br>
              <a:rPr lang="en-US" dirty="0">
                <a:solidFill>
                  <a:srgbClr val="000000"/>
                </a:solidFill>
                <a:ea typeface="+mj-ea"/>
                <a:cs typeface="+mj-cs"/>
              </a:rPr>
            </a:br>
            <a:endParaRPr lang="en-US" dirty="0">
              <a:solidFill>
                <a:srgbClr val="000000"/>
              </a:solidFill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C761C-20D1-B643-81F7-03EA137B66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71800" y="4551037"/>
            <a:ext cx="5856513" cy="1509935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defTabSz="914400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</a:rPr>
              <a:t>What does border protection mean in your life, and in your profession? </a:t>
            </a:r>
          </a:p>
        </p:txBody>
      </p:sp>
    </p:spTree>
    <p:extLst>
      <p:ext uri="{BB962C8B-B14F-4D97-AF65-F5344CB8AC3E}">
        <p14:creationId xmlns:p14="http://schemas.microsoft.com/office/powerpoint/2010/main" val="1657165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D17DE-CF0A-AF4C-AAE9-3A1777574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deepen your intimacy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A4994-D4F0-D644-A29E-DED4ACB9E6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8000" y="1245631"/>
            <a:ext cx="5719545" cy="272141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Define your relationship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Mark and protect the boundaries of your relationship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Give 100%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753A1A-6C33-7743-96C4-55C838CB7DEB}"/>
              </a:ext>
            </a:extLst>
          </p:cNvPr>
          <p:cNvSpPr txBox="1"/>
          <p:nvPr/>
        </p:nvSpPr>
        <p:spPr>
          <a:xfrm>
            <a:off x="902636" y="4077034"/>
            <a:ext cx="70319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285750">
              <a:buClr>
                <a:srgbClr val="FDD71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In order to achieve good results in your marriage, you need to work on it intentionally</a:t>
            </a:r>
          </a:p>
          <a:p>
            <a:pPr marL="742950" lvl="1"/>
            <a:r>
              <a:rPr lang="en-US" sz="2400" dirty="0"/>
              <a:t> </a:t>
            </a:r>
          </a:p>
          <a:p>
            <a:pPr marL="1028700" lvl="1" indent="-285750">
              <a:buClr>
                <a:srgbClr val="FDD71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Take part in marriage retreats, reading good books, and making time for each other  </a:t>
            </a:r>
            <a:endParaRPr lang="en-US" sz="2400" b="1" dirty="0"/>
          </a:p>
          <a:p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00EA244-CA26-A04B-84B1-A6DBCD9E4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268" y="943275"/>
            <a:ext cx="3476532" cy="3023775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1759594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0C746-6DFA-3248-8991-A124E8C6F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 100%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8CB5C-19A7-DE42-9394-A0DB87E71F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6262" y="1474066"/>
            <a:ext cx="7940675" cy="479742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 cannot take halfheartedly something that you expect to be one of the most important things in your life</a:t>
            </a:r>
          </a:p>
          <a:p>
            <a:endParaRPr lang="en-US" sz="1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 can’t be a spectator in your own life, and certainly not in your marriage! </a:t>
            </a:r>
          </a:p>
          <a:p>
            <a:endParaRPr lang="en-US" sz="1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 intentional! We cannot get the best out of our marriage unless we are intentional.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209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7FCA468-D44C-0C40-9407-1ADE8A08018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b="23538"/>
          <a:stretch/>
        </p:blipFill>
        <p:spPr>
          <a:xfrm>
            <a:off x="20" y="10"/>
            <a:ext cx="9143980" cy="46669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4D0670-97F2-7F41-AC9A-356CBC875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8" y="4551037"/>
            <a:ext cx="2525486" cy="150993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 defTabSz="914400">
              <a:lnSpc>
                <a:spcPct val="90000"/>
              </a:lnSpc>
            </a:pPr>
            <a:br>
              <a:rPr lang="en-US" dirty="0">
                <a:solidFill>
                  <a:srgbClr val="000000"/>
                </a:solidFill>
                <a:ea typeface="+mj-ea"/>
                <a:cs typeface="+mj-cs"/>
              </a:rPr>
            </a:br>
            <a:r>
              <a:rPr lang="en-US" sz="4400" dirty="0">
                <a:solidFill>
                  <a:srgbClr val="000000"/>
                </a:solidFill>
                <a:ea typeface="+mj-ea"/>
                <a:cs typeface="+mj-cs"/>
              </a:rPr>
              <a:t>Exercise:</a:t>
            </a:r>
            <a:br>
              <a:rPr lang="en-US" dirty="0">
                <a:solidFill>
                  <a:srgbClr val="000000"/>
                </a:solidFill>
                <a:ea typeface="+mj-ea"/>
                <a:cs typeface="+mj-cs"/>
              </a:rPr>
            </a:br>
            <a:endParaRPr lang="en-US" dirty="0">
              <a:solidFill>
                <a:srgbClr val="000000"/>
              </a:solidFill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C761C-20D1-B643-81F7-03EA137B66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15344" y="4388303"/>
            <a:ext cx="5638798" cy="2066926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defTabSz="914400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</a:rPr>
              <a:t>What are the things that you can intentionally invest is the growth of your relationship? </a:t>
            </a:r>
          </a:p>
          <a:p>
            <a:pPr defTabSz="914400">
              <a:lnSpc>
                <a:spcPct val="90000"/>
              </a:lnSpc>
            </a:pPr>
            <a:endParaRPr lang="en-US" sz="1500" dirty="0">
              <a:solidFill>
                <a:srgbClr val="000000"/>
              </a:solidFill>
            </a:endParaRPr>
          </a:p>
          <a:p>
            <a:pPr defTabSz="914400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</a:rPr>
              <a:t>List at least 10 ideas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343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A4994-D4F0-D644-A29E-DED4ACB9E6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0013" y="1273996"/>
            <a:ext cx="4200049" cy="4822207"/>
          </a:xfrm>
        </p:spPr>
        <p:txBody>
          <a:bodyPr vert="horz" lIns="91440" tIns="45720" rIns="91440" bIns="45720" rtlCol="0">
            <a:normAutofit/>
          </a:bodyPr>
          <a:lstStyle/>
          <a:p>
            <a:pPr marL="1085850" indent="-514350" defTabSz="914400">
              <a:lnSpc>
                <a:spcPct val="150000"/>
              </a:lnSpc>
              <a:buFont typeface="+mj-lt"/>
              <a:buAutoNum type="arabicPeriod"/>
            </a:pPr>
            <a:r>
              <a:rPr lang="en-US" sz="2700" b="1" dirty="0"/>
              <a:t>Define your relationship</a:t>
            </a:r>
          </a:p>
          <a:p>
            <a:pPr marL="1085850" indent="-514350" defTabSz="914400">
              <a:lnSpc>
                <a:spcPct val="90000"/>
              </a:lnSpc>
              <a:buFont typeface="+mj-lt"/>
              <a:buAutoNum type="arabicPeriod"/>
            </a:pPr>
            <a:r>
              <a:rPr lang="en-US" sz="2700" b="1" dirty="0"/>
              <a:t>Mark and protect the boundaries of your relationship</a:t>
            </a:r>
          </a:p>
          <a:p>
            <a:pPr marL="1085850" indent="-514350" defTabSz="914400">
              <a:lnSpc>
                <a:spcPct val="150000"/>
              </a:lnSpc>
              <a:buFont typeface="+mj-lt"/>
              <a:buAutoNum type="arabicPeriod"/>
            </a:pPr>
            <a:r>
              <a:rPr lang="en-US" sz="2700" b="1" dirty="0"/>
              <a:t>Give 100%</a:t>
            </a:r>
            <a:r>
              <a:rPr lang="en-US" sz="2700" dirty="0"/>
              <a:t> </a:t>
            </a:r>
          </a:p>
          <a:p>
            <a:pPr marL="1085850" indent="-514350" defTabSz="914400">
              <a:lnSpc>
                <a:spcPct val="90000"/>
              </a:lnSpc>
              <a:buFont typeface="+mj-lt"/>
              <a:buAutoNum type="arabicPeriod"/>
            </a:pPr>
            <a:r>
              <a:rPr lang="en-US" sz="2700" b="1" dirty="0"/>
              <a:t>Foster the atmosphere of trust in your marriage</a:t>
            </a:r>
            <a:endParaRPr lang="en-US" sz="2700" dirty="0"/>
          </a:p>
          <a:p>
            <a:pPr marL="51435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7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F7B344-4629-DD4D-B962-6780C176FE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65" r="20519" b="3"/>
          <a:stretch/>
        </p:blipFill>
        <p:spPr>
          <a:xfrm>
            <a:off x="4950062" y="977340"/>
            <a:ext cx="3707241" cy="5048073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B68A7F1-06BE-4A46-AB5A-B104561EAFF0}"/>
              </a:ext>
            </a:extLst>
          </p:cNvPr>
          <p:cNvSpPr txBox="1">
            <a:spLocks/>
          </p:cNvSpPr>
          <p:nvPr/>
        </p:nvSpPr>
        <p:spPr>
          <a:xfrm>
            <a:off x="457200" y="326565"/>
            <a:ext cx="8178800" cy="531391"/>
          </a:xfrm>
          <a:prstGeom prst="rect">
            <a:avLst/>
          </a:prstGeom>
        </p:spPr>
        <p:txBody>
          <a:bodyPr/>
          <a:lstStyle>
            <a:lvl1pPr marL="0" algn="r" defTabSz="457200" rtl="0" eaLnBrk="1" latinLnBrk="0" hangingPunct="1">
              <a:spcBef>
                <a:spcPct val="0"/>
              </a:spcBef>
              <a:buNone/>
              <a:defRPr lang="en-US" sz="3200" b="1" kern="1200" dirty="0">
                <a:solidFill>
                  <a:srgbClr val="454B59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Steps to deepen your intimacy</a:t>
            </a:r>
          </a:p>
        </p:txBody>
      </p:sp>
    </p:spTree>
    <p:extLst>
      <p:ext uri="{BB962C8B-B14F-4D97-AF65-F5344CB8AC3E}">
        <p14:creationId xmlns:p14="http://schemas.microsoft.com/office/powerpoint/2010/main" val="3993458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BB1BE-6DED-7646-8733-654F8F1A78B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7790" y="1217524"/>
            <a:ext cx="7940675" cy="4797425"/>
          </a:xfrm>
        </p:spPr>
        <p:txBody>
          <a:bodyPr/>
          <a:lstStyle/>
          <a:p>
            <a:r>
              <a:rPr lang="en-US" b="1" dirty="0"/>
              <a:t>What do we need in order to learn to trust someone?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Cultivate a culture of respect and admiration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Don't live together with "scrappy" things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Resolve the conflicts that can be resolved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Develop a glass pocket and glass heart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Exercise positive fidelity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Do things together just for the sake of being together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  <a:p>
            <a:endParaRPr lang="en-US" sz="3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221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A4994-D4F0-D644-A29E-DED4ACB9E6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5618" y="1654139"/>
            <a:ext cx="4100770" cy="4756285"/>
          </a:xfrm>
        </p:spPr>
        <p:txBody>
          <a:bodyPr vert="horz" lIns="91440" tIns="45720" rIns="91440" bIns="45720" rtlCol="0">
            <a:normAutofit/>
          </a:bodyPr>
          <a:lstStyle/>
          <a:p>
            <a:pPr marL="1028700" indent="-457200" defTabSz="914400">
              <a:lnSpc>
                <a:spcPct val="90000"/>
              </a:lnSpc>
              <a:buFont typeface="+mj-lt"/>
              <a:buAutoNum type="arabicPeriod"/>
            </a:pPr>
            <a:r>
              <a:rPr lang="en-US" sz="2200" b="1" dirty="0"/>
              <a:t>Define your relationship</a:t>
            </a:r>
          </a:p>
          <a:p>
            <a:pPr marL="1028700" indent="-457200" defTabSz="914400">
              <a:lnSpc>
                <a:spcPct val="90000"/>
              </a:lnSpc>
              <a:buFont typeface="+mj-lt"/>
              <a:buAutoNum type="arabicPeriod"/>
            </a:pPr>
            <a:endParaRPr lang="en-US" sz="2200" b="1" dirty="0"/>
          </a:p>
          <a:p>
            <a:pPr marL="1028700" indent="-457200" defTabSz="914400">
              <a:lnSpc>
                <a:spcPct val="90000"/>
              </a:lnSpc>
              <a:buFont typeface="+mj-lt"/>
              <a:buAutoNum type="arabicPeriod"/>
            </a:pPr>
            <a:r>
              <a:rPr lang="en-US" sz="2200" b="1" dirty="0"/>
              <a:t>Mark and protect the boundaries of your relationship</a:t>
            </a:r>
          </a:p>
          <a:p>
            <a:pPr marL="1028700" indent="-457200" defTabSz="914400">
              <a:lnSpc>
                <a:spcPct val="90000"/>
              </a:lnSpc>
              <a:buFont typeface="+mj-lt"/>
              <a:buAutoNum type="arabicPeriod"/>
            </a:pPr>
            <a:endParaRPr lang="en-US" sz="2200" b="1" dirty="0"/>
          </a:p>
          <a:p>
            <a:pPr marL="1028700" indent="-457200" defTabSz="914400">
              <a:lnSpc>
                <a:spcPct val="90000"/>
              </a:lnSpc>
              <a:buFont typeface="+mj-lt"/>
              <a:buAutoNum type="arabicPeriod"/>
            </a:pPr>
            <a:r>
              <a:rPr lang="en-US" sz="2200" b="1" dirty="0"/>
              <a:t>Give 100%</a:t>
            </a:r>
            <a:r>
              <a:rPr lang="en-US" sz="2200" dirty="0"/>
              <a:t> </a:t>
            </a:r>
          </a:p>
          <a:p>
            <a:pPr marL="1028700" indent="-457200" defTabSz="914400">
              <a:lnSpc>
                <a:spcPct val="90000"/>
              </a:lnSpc>
              <a:buFont typeface="+mj-lt"/>
              <a:buAutoNum type="arabicPeriod"/>
            </a:pPr>
            <a:endParaRPr lang="en-US" sz="2200" b="1" dirty="0"/>
          </a:p>
          <a:p>
            <a:pPr marL="1028700" indent="-457200" defTabSz="914400">
              <a:lnSpc>
                <a:spcPct val="90000"/>
              </a:lnSpc>
              <a:buFont typeface="+mj-lt"/>
              <a:buAutoNum type="arabicPeriod"/>
            </a:pPr>
            <a:r>
              <a:rPr lang="en-US" sz="2200" b="1" dirty="0"/>
              <a:t>Foster the atmosphere of trust in your marriage</a:t>
            </a:r>
          </a:p>
          <a:p>
            <a:pPr marL="1028700" indent="-457200" defTabSz="914400">
              <a:lnSpc>
                <a:spcPct val="90000"/>
              </a:lnSpc>
              <a:buFont typeface="+mj-lt"/>
              <a:buAutoNum type="arabicPeriod"/>
            </a:pPr>
            <a:endParaRPr lang="en-US" sz="2200" b="1" dirty="0"/>
          </a:p>
          <a:p>
            <a:pPr marL="1028700" indent="-457200" defTabSz="914400">
              <a:lnSpc>
                <a:spcPct val="90000"/>
              </a:lnSpc>
              <a:buFont typeface="+mj-lt"/>
              <a:buAutoNum type="arabicPeriod"/>
            </a:pPr>
            <a:r>
              <a:rPr lang="en-US" sz="2200" b="1" dirty="0"/>
              <a:t>Talk! Talk! Talk!</a:t>
            </a:r>
            <a:endParaRPr lang="en-US" sz="2200" dirty="0"/>
          </a:p>
          <a:p>
            <a:pPr marL="51435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325DF4-73AA-5247-B25E-9688B19F3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33" r="3" b="3"/>
          <a:stretch/>
        </p:blipFill>
        <p:spPr>
          <a:xfrm>
            <a:off x="4826334" y="1396656"/>
            <a:ext cx="3682048" cy="501376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D9511B4-0031-A649-BEAE-C082BE45E774}"/>
              </a:ext>
            </a:extLst>
          </p:cNvPr>
          <p:cNvSpPr txBox="1">
            <a:spLocks/>
          </p:cNvSpPr>
          <p:nvPr/>
        </p:nvSpPr>
        <p:spPr>
          <a:xfrm>
            <a:off x="457200" y="326565"/>
            <a:ext cx="8178800" cy="531391"/>
          </a:xfrm>
          <a:prstGeom prst="rect">
            <a:avLst/>
          </a:prstGeom>
        </p:spPr>
        <p:txBody>
          <a:bodyPr/>
          <a:lstStyle>
            <a:lvl1pPr marL="0" algn="r" defTabSz="457200" rtl="0" eaLnBrk="1" latinLnBrk="0" hangingPunct="1">
              <a:spcBef>
                <a:spcPct val="0"/>
              </a:spcBef>
              <a:buNone/>
              <a:defRPr lang="en-US" sz="3200" b="1" kern="1200" dirty="0">
                <a:solidFill>
                  <a:srgbClr val="454B59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Steps to deepen your intimacy</a:t>
            </a:r>
          </a:p>
        </p:txBody>
      </p:sp>
    </p:spTree>
    <p:extLst>
      <p:ext uri="{BB962C8B-B14F-4D97-AF65-F5344CB8AC3E}">
        <p14:creationId xmlns:p14="http://schemas.microsoft.com/office/powerpoint/2010/main" val="1517759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3E5D00-C1FD-BB42-BABD-B6D7F2D94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6514" y="582195"/>
            <a:ext cx="5750488" cy="5750488"/>
          </a:xfrm>
          <a:prstGeom prst="rect">
            <a:avLst/>
          </a:prstGeom>
          <a:effectLst>
            <a:softEdge rad="3556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A395CE-C4CE-634C-AD92-4D1AD2BB95BE}"/>
              </a:ext>
            </a:extLst>
          </p:cNvPr>
          <p:cNvSpPr txBox="1"/>
          <p:nvPr/>
        </p:nvSpPr>
        <p:spPr>
          <a:xfrm>
            <a:off x="642937" y="5229365"/>
            <a:ext cx="40119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Hungarian architect, </a:t>
            </a:r>
            <a:r>
              <a:rPr lang="en-US" sz="2200" dirty="0" err="1"/>
              <a:t>Ernő</a:t>
            </a:r>
            <a:r>
              <a:rPr lang="en-US" sz="2200" dirty="0"/>
              <a:t> Rubik  invented this toy in 1974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208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E8C72-769F-5F48-8A96-9DD779EDE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Talk! Talk! Talk!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FD6EF-53EB-AB45-AF6A-D0A5A5B3888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1662" y="1466155"/>
            <a:ext cx="7940675" cy="506528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If a couple are to communicate on the deeper levels of their relationship, they have to find a way to communicate intimately </a:t>
            </a:r>
          </a:p>
          <a:p>
            <a:endParaRPr lang="en-US" sz="1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An intimate discussion is an entry ticket into the inner world of our partner </a:t>
            </a:r>
          </a:p>
          <a:p>
            <a:endParaRPr lang="en-US" sz="1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Have conversations that assure our spouse </a:t>
            </a:r>
          </a:p>
          <a:p>
            <a:pPr marL="1200150" lvl="1" indent="-457200"/>
            <a:r>
              <a:rPr lang="en-US" sz="2400" dirty="0"/>
              <a:t>that we are listening</a:t>
            </a:r>
          </a:p>
          <a:p>
            <a:pPr marL="1200150" lvl="1" indent="-457200"/>
            <a:r>
              <a:rPr lang="en-US" sz="2400" dirty="0"/>
              <a:t>that we are really interested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433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A7FCA-B5D8-854A-9C46-8FE3DAE0A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Talk! Talk! Talk!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01151-42D8-B946-9829-F51BE4817F4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Noted marriage researcher Dr. John Gottman gives us a four-step guide on how to achieve this: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Articulate your feelings with “I” statements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Ask open-ended questions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Deepen your partner's expressions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Express your sympathy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966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F3288-CF93-3C46-8533-498FAA9A8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Express your sympathy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657AB-99FD-6849-BBF0-0160B4B8AE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0388" y="1196975"/>
            <a:ext cx="7940675" cy="5155699"/>
          </a:xfrm>
        </p:spPr>
        <p:txBody>
          <a:bodyPr/>
          <a:lstStyle/>
          <a:p>
            <a:r>
              <a:rPr lang="en-US" dirty="0"/>
              <a:t>The following will help to keep a conversation flowing and make it deeper: </a:t>
            </a:r>
          </a:p>
          <a:p>
            <a:endParaRPr lang="en-US" sz="2400" dirty="0"/>
          </a:p>
          <a:p>
            <a:r>
              <a:rPr lang="en-US" sz="2400" dirty="0"/>
              <a:t>- I can see that this is really hurting you </a:t>
            </a:r>
          </a:p>
          <a:p>
            <a:r>
              <a:rPr lang="en-US" sz="2400" dirty="0"/>
              <a:t>- It hurts me too to hear what you are saying  </a:t>
            </a:r>
          </a:p>
          <a:p>
            <a:r>
              <a:rPr lang="en-US" sz="2400" dirty="0"/>
              <a:t>- No wonder you became angry </a:t>
            </a:r>
          </a:p>
          <a:p>
            <a:r>
              <a:rPr lang="en-US" sz="2400" dirty="0"/>
              <a:t>- If someone said this to me, I would be hurt too </a:t>
            </a:r>
          </a:p>
          <a:p>
            <a:r>
              <a:rPr lang="en-US" sz="2400" dirty="0"/>
              <a:t>- Oh, my dear, this must have been really bad for you  </a:t>
            </a:r>
          </a:p>
          <a:p>
            <a:r>
              <a:rPr lang="en-US" sz="2400" dirty="0"/>
              <a:t>- This situation would have tried my patience as well </a:t>
            </a:r>
          </a:p>
          <a:p>
            <a:r>
              <a:rPr lang="en-US" sz="2400" dirty="0"/>
              <a:t>- I believe I know what you mean. Did you want to say      something like this...?</a:t>
            </a:r>
          </a:p>
          <a:p>
            <a:r>
              <a:rPr lang="en-US" sz="2400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367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A4994-D4F0-D644-A29E-DED4ACB9E6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2983" y="1387012"/>
            <a:ext cx="3729017" cy="4836808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200" b="1" dirty="0"/>
              <a:t>REVIEW </a:t>
            </a:r>
          </a:p>
          <a:p>
            <a:pPr marL="285750" defTabSz="914400">
              <a:lnSpc>
                <a:spcPct val="90000"/>
              </a:lnSpc>
            </a:pPr>
            <a:endParaRPr lang="en-US" sz="1200" b="1" dirty="0"/>
          </a:p>
          <a:p>
            <a:pPr marL="742950" indent="-457200" defTabSz="914400">
              <a:lnSpc>
                <a:spcPct val="90000"/>
              </a:lnSpc>
              <a:buFont typeface="+mj-lt"/>
              <a:buAutoNum type="arabicPeriod"/>
            </a:pPr>
            <a:r>
              <a:rPr lang="en-US" sz="2200" b="1" dirty="0"/>
              <a:t>Define your relationship</a:t>
            </a:r>
          </a:p>
          <a:p>
            <a:pPr marL="742950" indent="-457200" defTabSz="914400">
              <a:lnSpc>
                <a:spcPct val="90000"/>
              </a:lnSpc>
              <a:buFont typeface="+mj-lt"/>
              <a:buAutoNum type="arabicPeriod"/>
            </a:pPr>
            <a:r>
              <a:rPr lang="en-US" sz="2200" b="1" dirty="0"/>
              <a:t>Mark and protect the boundaries of your relationship</a:t>
            </a:r>
          </a:p>
          <a:p>
            <a:pPr marL="742950" indent="-457200" defTabSz="914400">
              <a:lnSpc>
                <a:spcPct val="90000"/>
              </a:lnSpc>
              <a:buFont typeface="+mj-lt"/>
              <a:buAutoNum type="arabicPeriod"/>
            </a:pPr>
            <a:r>
              <a:rPr lang="en-US" sz="2200" b="1" dirty="0"/>
              <a:t>Give 100%</a:t>
            </a:r>
            <a:r>
              <a:rPr lang="en-US" sz="2200" dirty="0"/>
              <a:t> </a:t>
            </a:r>
          </a:p>
          <a:p>
            <a:pPr marL="742950" indent="-457200" defTabSz="914400">
              <a:lnSpc>
                <a:spcPct val="90000"/>
              </a:lnSpc>
              <a:buFont typeface="+mj-lt"/>
              <a:buAutoNum type="arabicPeriod"/>
            </a:pPr>
            <a:r>
              <a:rPr lang="en-US" sz="2200" b="1" dirty="0"/>
              <a:t>Foster the atmosphere of trust in your marriage</a:t>
            </a:r>
          </a:p>
          <a:p>
            <a:pPr marL="742950" indent="-457200" defTabSz="914400">
              <a:lnSpc>
                <a:spcPct val="90000"/>
              </a:lnSpc>
              <a:buFont typeface="+mj-lt"/>
              <a:buAutoNum type="arabicPeriod"/>
            </a:pPr>
            <a:r>
              <a:rPr lang="en-US" sz="2200" b="1" dirty="0"/>
              <a:t>Talk! Talk! Talk!</a:t>
            </a:r>
            <a:r>
              <a:rPr lang="en-US" sz="2200" dirty="0"/>
              <a:t> </a:t>
            </a:r>
          </a:p>
          <a:p>
            <a:pPr marL="51435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0F55F8-E49E-D248-841B-DFCC8ED51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72" r="3615" b="3"/>
          <a:stretch/>
        </p:blipFill>
        <p:spPr>
          <a:xfrm>
            <a:off x="4812032" y="1026178"/>
            <a:ext cx="3729017" cy="5077725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2B65A21-4BF4-AC48-B469-EB1350C2F8F6}"/>
              </a:ext>
            </a:extLst>
          </p:cNvPr>
          <p:cNvSpPr txBox="1">
            <a:spLocks/>
          </p:cNvSpPr>
          <p:nvPr/>
        </p:nvSpPr>
        <p:spPr>
          <a:xfrm>
            <a:off x="457200" y="326565"/>
            <a:ext cx="8178800" cy="531391"/>
          </a:xfrm>
          <a:prstGeom prst="rect">
            <a:avLst/>
          </a:prstGeom>
        </p:spPr>
        <p:txBody>
          <a:bodyPr/>
          <a:lstStyle>
            <a:lvl1pPr marL="0" algn="r" defTabSz="457200" rtl="0" eaLnBrk="1" latinLnBrk="0" hangingPunct="1">
              <a:spcBef>
                <a:spcPct val="0"/>
              </a:spcBef>
              <a:buNone/>
              <a:defRPr lang="en-US" sz="3200" b="1" kern="1200" dirty="0">
                <a:solidFill>
                  <a:srgbClr val="454B59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Steps to deepen your intimacy</a:t>
            </a:r>
          </a:p>
        </p:txBody>
      </p:sp>
    </p:spTree>
    <p:extLst>
      <p:ext uri="{BB962C8B-B14F-4D97-AF65-F5344CB8AC3E}">
        <p14:creationId xmlns:p14="http://schemas.microsoft.com/office/powerpoint/2010/main" val="1469342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D4961-AD05-D241-85EF-1D36D0B54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Loyalty Resolution Statement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6D388-F7D9-114D-AF48-699ACF157D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0388" y="1196975"/>
            <a:ext cx="7940675" cy="5136448"/>
          </a:xfrm>
        </p:spPr>
        <p:txBody>
          <a:bodyPr/>
          <a:lstStyle/>
          <a:p>
            <a:r>
              <a:rPr lang="en-US" sz="2800" b="1" dirty="0"/>
              <a:t>Read aloud together:</a:t>
            </a:r>
          </a:p>
          <a:p>
            <a:r>
              <a:rPr lang="en-US" sz="2800" i="1" dirty="0"/>
              <a:t>“I am married, which means that I have narrowed my perception of intimacy to accept only the signals and responses of one person. I want to be a good spouse for that person, and that person only. </a:t>
            </a:r>
          </a:p>
          <a:p>
            <a:endParaRPr lang="en-US" sz="2800" i="1" dirty="0"/>
          </a:p>
          <a:p>
            <a:r>
              <a:rPr lang="en-US" sz="2800" i="1" dirty="0"/>
              <a:t>I have intentionally chosen her/him and don’t want to spend the rest of my life looking for closeness and intimacy in the company of others. I have no desire or intention to squander the gift of my sexuality on anyone else.”</a:t>
            </a:r>
          </a:p>
        </p:txBody>
      </p:sp>
    </p:spTree>
    <p:extLst>
      <p:ext uri="{BB962C8B-B14F-4D97-AF65-F5344CB8AC3E}">
        <p14:creationId xmlns:p14="http://schemas.microsoft.com/office/powerpoint/2010/main" val="4120375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D233-7F0D-9B41-B1F3-61DA1B7AA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Loyalty Resolution Statement (cont’d)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985F9-4927-C848-8719-39AE2C17F5F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i="1" dirty="0"/>
              <a:t>“I will resolutely protect our relationship against all intruders, taking special care to guard its boundaries in all circumstances. I will take responsibility for my words and actions. </a:t>
            </a:r>
          </a:p>
          <a:p>
            <a:r>
              <a:rPr lang="en-US" i="1" dirty="0"/>
              <a:t>I will avoid ambiguous language that may encourage flirtation of any kind, and will make it clear to all that I love my spouse, and that I am not available for a relationship with anyone else.”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707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23B83-7566-124F-A2C8-1A4CCCEFF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Loyalty Resolution Statement (cont’d)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7689B-032C-7B4E-8E12-BD20133568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0388" y="1565564"/>
            <a:ext cx="7940675" cy="4428836"/>
          </a:xfrm>
        </p:spPr>
        <p:txBody>
          <a:bodyPr/>
          <a:lstStyle/>
          <a:p>
            <a:r>
              <a:rPr lang="en-US" i="1" dirty="0"/>
              <a:t>“I intend to use every possible tool, and all the sound advice that is available, to improve our relationship and help our marriage achieve its fullest potential. To this end, I will consider every penny and every minute spent on improving our marriage to be a prime investment in the most important venture of my life.”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410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E2D33-23DE-084A-9824-4B2CEAC2F00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65771" y="1196975"/>
            <a:ext cx="4236468" cy="4797425"/>
          </a:xfrm>
        </p:spPr>
        <p:txBody>
          <a:bodyPr/>
          <a:lstStyle/>
          <a:p>
            <a:r>
              <a:rPr lang="en-US" dirty="0"/>
              <a:t>Book recommendation</a:t>
            </a:r>
            <a:r>
              <a:rPr lang="en-US" sz="2800" dirty="0"/>
              <a:t>:</a:t>
            </a:r>
          </a:p>
          <a:p>
            <a:endParaRPr lang="en-US" sz="2800" dirty="0"/>
          </a:p>
          <a:p>
            <a:r>
              <a:rPr lang="en-US" sz="2800" i="1" dirty="0"/>
              <a:t>No More Games: How to build a faithful and satisfying relationship</a:t>
            </a:r>
            <a:r>
              <a:rPr lang="en-US" sz="2800" dirty="0"/>
              <a:t> </a:t>
            </a:r>
            <a:r>
              <a:rPr lang="en-US" sz="2000" dirty="0"/>
              <a:t>(Autumn House, 2018) </a:t>
            </a:r>
          </a:p>
          <a:p>
            <a:endParaRPr lang="en-US" sz="2000" dirty="0"/>
          </a:p>
          <a:p>
            <a:r>
              <a:rPr lang="en-US" sz="2800" dirty="0"/>
              <a:t>By: Gabor </a:t>
            </a:r>
            <a:r>
              <a:rPr lang="en-US" sz="2800" dirty="0" err="1"/>
              <a:t>Mihalec</a:t>
            </a:r>
            <a:endParaRPr lang="en-US" sz="2800" dirty="0"/>
          </a:p>
          <a:p>
            <a:endParaRPr lang="en-US" sz="200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3D77323-3CD1-264D-919F-FE2C4E5159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0DC955-ED16-8546-8B4D-9A065A87D96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39" y="1198564"/>
            <a:ext cx="3221037" cy="479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79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1641C4-3ABC-B441-85BA-80ABB37815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808" b="-2"/>
          <a:stretch/>
        </p:blipFill>
        <p:spPr>
          <a:xfrm>
            <a:off x="3007792" y="-21184"/>
            <a:ext cx="3093423" cy="2315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0167DD-8AAE-E64C-8001-2E7565224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7" r="3302" b="-4"/>
          <a:stretch/>
        </p:blipFill>
        <p:spPr>
          <a:xfrm>
            <a:off x="7741" y="-1359"/>
            <a:ext cx="2995292" cy="2295533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B885E89-D85E-AE45-A58D-BA3A1C129D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3" r="4149" b="-4"/>
          <a:stretch/>
        </p:blipFill>
        <p:spPr>
          <a:xfrm>
            <a:off x="6020316" y="-1356"/>
            <a:ext cx="3121397" cy="22722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055050-5D6C-AF4A-AC16-9DD3B9A46B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" b="21843"/>
          <a:stretch/>
        </p:blipFill>
        <p:spPr>
          <a:xfrm>
            <a:off x="20" y="2292876"/>
            <a:ext cx="3048214" cy="2281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6CC11F-6569-4C41-BF9B-1F2CDDBEE9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61" r="-4" b="-4"/>
          <a:stretch/>
        </p:blipFill>
        <p:spPr>
          <a:xfrm>
            <a:off x="2" y="4585734"/>
            <a:ext cx="3045856" cy="227226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621" y="2300641"/>
            <a:ext cx="6093379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1AFAEB-9D55-F448-9A35-006C55505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942" y="2916520"/>
            <a:ext cx="4848965" cy="23093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Blessings as you work towards deepening the level of intimacy in your marriage.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9141714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3048240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60198" y="5336249"/>
            <a:ext cx="4114800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8239" y="-680"/>
            <a:ext cx="0" cy="6858003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15556" y="-680"/>
            <a:ext cx="0" cy="224028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816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F9F29-9C6A-5447-B425-01DEF4A50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11" y="202692"/>
            <a:ext cx="8178800" cy="531391"/>
          </a:xfrm>
        </p:spPr>
        <p:txBody>
          <a:bodyPr/>
          <a:lstStyle/>
          <a:p>
            <a:r>
              <a:rPr lang="en-US" sz="3600" dirty="0"/>
              <a:t>Marriage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873A2-69AD-8D45-BB12-48E281CD32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772" y="1196975"/>
            <a:ext cx="4285839" cy="479742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Some have found that marriage did not work</a:t>
            </a:r>
          </a:p>
          <a:p>
            <a:endParaRPr lang="en-US" sz="1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Others are living examples that it can!</a:t>
            </a:r>
          </a:p>
          <a:p>
            <a:endParaRPr lang="en-US" sz="1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It is possible to live happily and faithfully!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9409B9-9E28-F243-8CE7-47D7D64DC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85" b="92857" l="9879" r="89987">
                        <a14:foregroundMark x1="55376" y1="18105" x2="54973" y2="8185"/>
                        <a14:foregroundMark x1="54973" y1="8185" x2="44892" y2="13938"/>
                        <a14:foregroundMark x1="44892" y1="13938" x2="54301" y2="17907"/>
                        <a14:foregroundMark x1="22110" y1="82937" x2="10215" y2="79167"/>
                        <a14:foregroundMark x1="9993" y1="81498" x2="9274" y2="89038"/>
                        <a14:foregroundMark x1="10215" y1="79167" x2="9993" y2="81498"/>
                        <a14:foregroundMark x1="9274" y1="89038" x2="21102" y2="93105"/>
                        <a14:foregroundMark x1="21102" y1="93105" x2="48992" y2="94692"/>
                        <a14:foregroundMark x1="48992" y1="94692" x2="76411" y2="92857"/>
                        <a14:foregroundMark x1="76411" y1="92857" x2="88306" y2="88988"/>
                        <a14:foregroundMark x1="88306" y1="88988" x2="84207" y2="79960"/>
                        <a14:foregroundMark x1="84207" y1="79960" x2="76210" y2="87450"/>
                        <a14:foregroundMark x1="76210" y1="87450" x2="59207" y2="89633"/>
                        <a14:foregroundMark x1="59207" y1="89633" x2="19086" y2="81696"/>
                        <a14:backgroundMark x1="5645" y1="83929" x2="5645" y2="79464"/>
                        <a14:backgroundMark x1="7527" y1="83532" x2="9207" y2="82738"/>
                        <a14:backgroundMark x1="10820" y1="81498" x2="10820" y2="81498"/>
                        <a14:backgroundMark x1="672" y1="63641" x2="672" y2="63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678" y="1196975"/>
            <a:ext cx="3737385" cy="505646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63562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F4C7E-CB53-F144-A208-5CA618B9F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Proverbs 5:18-19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3FDE9-1B88-2447-8C0F-78A110B2439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“May your fountain be blessed, </a:t>
            </a:r>
          </a:p>
          <a:p>
            <a:pPr algn="ctr"/>
            <a:r>
              <a:rPr lang="en-US" dirty="0"/>
              <a:t>and may you rejoice in the wife of your youth. A loving doe, a graceful deer—may her </a:t>
            </a:r>
          </a:p>
          <a:p>
            <a:pPr algn="ctr"/>
            <a:r>
              <a:rPr lang="en-US" dirty="0"/>
              <a:t>breasts satisfy you always, may you ever </a:t>
            </a:r>
          </a:p>
          <a:p>
            <a:pPr algn="ctr"/>
            <a:r>
              <a:rPr lang="en-US" dirty="0"/>
              <a:t>be intoxicated with her love”.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139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30CF6-3CB8-804E-93C2-916DEDD5C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Infidelity Pattern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DF065-17B4-1D4F-92E5-A318039D34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704109"/>
            <a:ext cx="8178800" cy="429029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There are different stages most couples go through who end up in infidelity. It is a phenomena that is explainable and even predictable. </a:t>
            </a:r>
          </a:p>
          <a:p>
            <a:endParaRPr lang="en-US" sz="1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If something is explainable and predictable, that means it also can be preventable. </a:t>
            </a:r>
          </a:p>
          <a:p>
            <a:endParaRPr lang="en-US" sz="1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Infidelity is preventable from even becoming a consideration in the mind of either spouse.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974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96928-2078-8443-A695-240AC8DB9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420" y="952417"/>
            <a:ext cx="4528065" cy="17566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ea typeface="+mj-ea"/>
                <a:cs typeface="+mj-cs"/>
              </a:rPr>
              <a:t>Steps that can help you to deepen your level of intimacy: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81E10-5DFC-4349-82F7-5098ABDBF0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0836" y="2569945"/>
            <a:ext cx="4339232" cy="3653874"/>
          </a:xfrm>
        </p:spPr>
        <p:txBody>
          <a:bodyPr vert="horz" lIns="91440" tIns="45720" rIns="91440" bIns="45720" rtlCol="0">
            <a:normAutofit/>
          </a:bodyPr>
          <a:lstStyle/>
          <a:p>
            <a:pPr marL="1028700" indent="-514350" defTabSz="914400">
              <a:lnSpc>
                <a:spcPct val="90000"/>
              </a:lnSpc>
              <a:buFont typeface="+mj-lt"/>
              <a:buAutoNum type="arabicPeriod"/>
            </a:pPr>
            <a:r>
              <a:rPr lang="en-US" sz="2800" b="1" dirty="0"/>
              <a:t>Define your relationship</a:t>
            </a:r>
          </a:p>
          <a:p>
            <a:pPr marL="2286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 b="1" dirty="0"/>
          </a:p>
          <a:p>
            <a:pPr marL="1200150" lvl="1" indent="-228600" defTabSz="914400">
              <a:lnSpc>
                <a:spcPct val="90000"/>
              </a:lnSpc>
            </a:pPr>
            <a:r>
              <a:rPr lang="en-US" sz="2200" dirty="0"/>
              <a:t>Who are you?</a:t>
            </a:r>
          </a:p>
          <a:p>
            <a:pPr marL="1200150" lvl="1" indent="-228600" defTabSz="914400">
              <a:lnSpc>
                <a:spcPct val="90000"/>
              </a:lnSpc>
            </a:pPr>
            <a:r>
              <a:rPr lang="en-US" sz="2200" dirty="0"/>
              <a:t>What are you expecting from each other?</a:t>
            </a:r>
          </a:p>
          <a:p>
            <a:pPr marL="1200150" lvl="1" indent="-228600" defTabSz="914400">
              <a:lnSpc>
                <a:spcPct val="90000"/>
              </a:lnSpc>
            </a:pPr>
            <a:r>
              <a:rPr lang="en-US" sz="2200" dirty="0"/>
              <a:t>Who are you to each other?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3270C6-7E2D-734D-9BF1-A457EC0EAE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90" r="25491" b="1"/>
          <a:stretch/>
        </p:blipFill>
        <p:spPr>
          <a:xfrm>
            <a:off x="5120068" y="1150330"/>
            <a:ext cx="3467182" cy="4721190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3808151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FAA54-E2FB-8F4C-ADE3-F740C0D1BB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0388" y="1108364"/>
            <a:ext cx="7940675" cy="5001491"/>
          </a:xfrm>
        </p:spPr>
        <p:txBody>
          <a:bodyPr/>
          <a:lstStyle/>
          <a:p>
            <a:endParaRPr lang="en-US" sz="2000" dirty="0"/>
          </a:p>
          <a:p>
            <a:r>
              <a:rPr lang="en-US" b="1" dirty="0"/>
              <a:t>When Dating you might say:</a:t>
            </a:r>
          </a:p>
          <a:p>
            <a:r>
              <a:rPr lang="en-US" sz="2800" dirty="0"/>
              <a:t>	 “We consider ourselves a dating couple and our goal is to get to know each other more in order to decide how to continue our relationship.”</a:t>
            </a:r>
          </a:p>
          <a:p>
            <a:endParaRPr lang="en-US" sz="2800" dirty="0"/>
          </a:p>
          <a:p>
            <a:r>
              <a:rPr lang="en-US" b="1" dirty="0"/>
              <a:t>When engaged you might say:</a:t>
            </a:r>
          </a:p>
          <a:p>
            <a:r>
              <a:rPr lang="en-US" sz="2800" dirty="0"/>
              <a:t>"We are an engaged couple who have made a decision that we want to continue life together."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578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97666-391E-1B4C-B5E2-B4F62F66CB0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0388" y="1731818"/>
            <a:ext cx="7940675" cy="4262582"/>
          </a:xfrm>
        </p:spPr>
        <p:txBody>
          <a:bodyPr/>
          <a:lstStyle/>
          <a:p>
            <a:r>
              <a:rPr lang="en-US" b="1" dirty="0"/>
              <a:t>If you are married you might say:</a:t>
            </a:r>
          </a:p>
          <a:p>
            <a:endParaRPr lang="en-US" sz="1600" b="1" dirty="0"/>
          </a:p>
          <a:p>
            <a:r>
              <a:rPr lang="en-US" sz="3000" dirty="0"/>
              <a:t>	 “We are a married couple, and we have committed ourselves to a long-term, monogamous relationship where we open up all areas of our lives to each other.  We will show trust and loyalty to each other and continuously work together on a shared life journey.”</a:t>
            </a:r>
          </a:p>
        </p:txBody>
      </p:sp>
    </p:spTree>
    <p:extLst>
      <p:ext uri="{BB962C8B-B14F-4D97-AF65-F5344CB8AC3E}">
        <p14:creationId xmlns:p14="http://schemas.microsoft.com/office/powerpoint/2010/main" val="1237100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0854A-13C1-0F41-B08B-9B8E7791C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3237"/>
            <a:ext cx="8178800" cy="594720"/>
          </a:xfrm>
        </p:spPr>
        <p:txBody>
          <a:bodyPr/>
          <a:lstStyle/>
          <a:p>
            <a:r>
              <a:rPr lang="en-US" sz="3600" dirty="0"/>
              <a:t>Definition of Marriage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20341-3EA1-8A49-91AA-1AFC8938BE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51798" y="1482291"/>
            <a:ext cx="6749265" cy="4512109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Marriage is the voluntary, monogamous, life-sharing union of one man and one woman, based on equality, mutual love and commitment, protected by law, and made with the intention of lifelong commitment.</a:t>
            </a:r>
          </a:p>
        </p:txBody>
      </p:sp>
    </p:spTree>
    <p:extLst>
      <p:ext uri="{BB962C8B-B14F-4D97-AF65-F5344CB8AC3E}">
        <p14:creationId xmlns:p14="http://schemas.microsoft.com/office/powerpoint/2010/main" val="766004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1039</Words>
  <Application>Microsoft Macintosh PowerPoint</Application>
  <PresentationFormat>On-screen Show (4:3)</PresentationFormat>
  <Paragraphs>153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PowerPoint Presentation</vt:lpstr>
      <vt:lpstr>PowerPoint Presentation</vt:lpstr>
      <vt:lpstr>Marriage </vt:lpstr>
      <vt:lpstr>Proverbs 5:18-19 </vt:lpstr>
      <vt:lpstr>Infidelity Pattern</vt:lpstr>
      <vt:lpstr>Steps that can help you to deepen your level of intimacy:</vt:lpstr>
      <vt:lpstr>PowerPoint Presentation</vt:lpstr>
      <vt:lpstr>PowerPoint Presentation</vt:lpstr>
      <vt:lpstr>Definition of Marriage </vt:lpstr>
      <vt:lpstr> Exercise: </vt:lpstr>
      <vt:lpstr>PowerPoint Presentation</vt:lpstr>
      <vt:lpstr>Border Protection</vt:lpstr>
      <vt:lpstr> Exercise: </vt:lpstr>
      <vt:lpstr>Steps to deepen your intimacy</vt:lpstr>
      <vt:lpstr>Give 100%</vt:lpstr>
      <vt:lpstr> Exercise: </vt:lpstr>
      <vt:lpstr>PowerPoint Presentation</vt:lpstr>
      <vt:lpstr>PowerPoint Presentation</vt:lpstr>
      <vt:lpstr>PowerPoint Presentation</vt:lpstr>
      <vt:lpstr>Talk! Talk! Talk! </vt:lpstr>
      <vt:lpstr>Talk! Talk! Talk! </vt:lpstr>
      <vt:lpstr>Express your sympathy </vt:lpstr>
      <vt:lpstr>PowerPoint Presentation</vt:lpstr>
      <vt:lpstr>Loyalty Resolution Statement </vt:lpstr>
      <vt:lpstr>Loyalty Resolution Statement (cont’d) </vt:lpstr>
      <vt:lpstr>Loyalty Resolution Statement (cont’d) </vt:lpstr>
      <vt:lpstr>PowerPoint Presentation</vt:lpstr>
      <vt:lpstr>Blessings as you work towards deepening the level of intimacy in your marriage.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Venn, Dawn</dc:creator>
  <cp:lastModifiedBy>Microsoft Office User</cp:lastModifiedBy>
  <cp:revision>4</cp:revision>
  <dcterms:created xsi:type="dcterms:W3CDTF">2018-11-05T21:40:17Z</dcterms:created>
  <dcterms:modified xsi:type="dcterms:W3CDTF">2018-12-11T20:00:56Z</dcterms:modified>
</cp:coreProperties>
</file>