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258" r:id="rId3"/>
    <p:sldId id="259" r:id="rId4"/>
    <p:sldId id="260" r:id="rId5"/>
    <p:sldId id="261" r:id="rId6"/>
    <p:sldId id="262" r:id="rId7"/>
    <p:sldId id="264" r:id="rId8"/>
    <p:sldId id="263" r:id="rId9"/>
    <p:sldId id="265" r:id="rId10"/>
    <p:sldId id="266"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16" autoAdjust="0"/>
    <p:restoredTop sz="80959" autoAdjust="0"/>
  </p:normalViewPr>
  <p:slideViewPr>
    <p:cSldViewPr snapToGrid="0" snapToObjects="1">
      <p:cViewPr>
        <p:scale>
          <a:sx n="100" d="100"/>
          <a:sy n="100" d="100"/>
        </p:scale>
        <p:origin x="2272" y="8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731476-6422-254C-81A9-EFDA6DD9FF2C}" type="datetimeFigureOut">
              <a:rPr lang="en-US" smtClean="0"/>
              <a:t>10/12/16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9F38D9-A2FA-0847-B0C4-ED37280007A9}" type="slidenum">
              <a:rPr lang="en-US" smtClean="0"/>
              <a:t>‹#›</a:t>
            </a:fld>
            <a:endParaRPr lang="en-US"/>
          </a:p>
        </p:txBody>
      </p:sp>
    </p:spTree>
    <p:extLst>
      <p:ext uri="{BB962C8B-B14F-4D97-AF65-F5344CB8AC3E}">
        <p14:creationId xmlns:p14="http://schemas.microsoft.com/office/powerpoint/2010/main" val="3145822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Weddings are beautiful, delightful and blissful occasions.  When a couple stands at the altar, holding hands, gazing into each other’s eyes, reciting their vows, they have so much promise and so much hope. Every couple believes their love is so special and their bond so strong, they will remain together “in sickness and in health.” </a:t>
            </a:r>
          </a:p>
          <a:p>
            <a:endParaRPr lang="en-US" dirty="0"/>
          </a:p>
        </p:txBody>
      </p:sp>
      <p:sp>
        <p:nvSpPr>
          <p:cNvPr id="4" name="Slide Number Placeholder 3"/>
          <p:cNvSpPr>
            <a:spLocks noGrp="1"/>
          </p:cNvSpPr>
          <p:nvPr>
            <p:ph type="sldNum" sz="quarter" idx="10"/>
          </p:nvPr>
        </p:nvSpPr>
        <p:spPr/>
        <p:txBody>
          <a:bodyPr/>
          <a:lstStyle/>
          <a:p>
            <a:fld id="{209F38D9-A2FA-0847-B0C4-ED37280007A9}" type="slidenum">
              <a:rPr lang="en-US" smtClean="0"/>
              <a:t>2</a:t>
            </a:fld>
            <a:endParaRPr lang="en-US"/>
          </a:p>
        </p:txBody>
      </p:sp>
    </p:spTree>
    <p:extLst>
      <p:ext uri="{BB962C8B-B14F-4D97-AF65-F5344CB8AC3E}">
        <p14:creationId xmlns:p14="http://schemas.microsoft.com/office/powerpoint/2010/main" val="2111443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reality is that most couples will end up on one of three paths: couples who stick, couples who are mostly stuck, or couples who simply stop (S. Stanley, 1998). In the United States and in many countries of the world, 40 to 50 percent of first time marriages will eventually end in divorce. What happens to the vows of staying together “until death do us part”? Is it that those making the vows didn’t take them seriously? Or is there a lack of true understanding of what the vows really mean.  In addition, it seems that as couples hear about the high failure rate of marriage, they are watering down their marriage vows.  Some vows now say, “as long as we both shall love” instead of “shall live”.  It would appear that some couples are setting their expectations lower just in case they are not able to live up to such a high level of commitment.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With this daunting reality, how does a couple stay married for a lifetime, and happily so? How does a couple in today’s society build a marriage that is rock solid and not one that washes away with the sand?</a:t>
            </a:r>
          </a:p>
          <a:p>
            <a:r>
              <a:rPr lang="en-US" sz="1200" i="1" kern="1200" dirty="0" err="1" smtClean="0">
                <a:solidFill>
                  <a:schemeClr val="tx1"/>
                </a:solidFill>
                <a:effectLst/>
                <a:latin typeface="+mn-lt"/>
                <a:ea typeface="+mn-ea"/>
                <a:cs typeface="+mn-cs"/>
              </a:rPr>
              <a:t>Divorcestatistics.org</a:t>
            </a:r>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err="1" smtClean="0">
                <a:solidFill>
                  <a:schemeClr val="tx1"/>
                </a:solidFill>
                <a:effectLst/>
                <a:latin typeface="+mn-lt"/>
                <a:ea typeface="+mn-ea"/>
                <a:cs typeface="+mn-cs"/>
              </a:rPr>
              <a:t>Eurostats.org</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09F38D9-A2FA-0847-B0C4-ED37280007A9}" type="slidenum">
              <a:rPr lang="en-US" smtClean="0"/>
              <a:t>3</a:t>
            </a:fld>
            <a:endParaRPr lang="en-US"/>
          </a:p>
        </p:txBody>
      </p:sp>
    </p:spTree>
    <p:extLst>
      <p:ext uri="{BB962C8B-B14F-4D97-AF65-F5344CB8AC3E}">
        <p14:creationId xmlns:p14="http://schemas.microsoft.com/office/powerpoint/2010/main" val="3792521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Most of us have heard about or have experienced first-hand </a:t>
            </a:r>
            <a:r>
              <a:rPr lang="en-US" sz="1200" i="1" kern="1200" dirty="0" smtClean="0">
                <a:solidFill>
                  <a:schemeClr val="tx1"/>
                </a:solidFill>
                <a:effectLst/>
                <a:latin typeface="+mn-lt"/>
                <a:ea typeface="+mn-ea"/>
                <a:cs typeface="+mn-cs"/>
              </a:rPr>
              <a:t>falling in love</a:t>
            </a:r>
            <a:r>
              <a:rPr lang="en-US" sz="1200" kern="1200" dirty="0" smtClean="0">
                <a:solidFill>
                  <a:schemeClr val="tx1"/>
                </a:solidFill>
                <a:effectLst/>
                <a:latin typeface="+mn-lt"/>
                <a:ea typeface="+mn-ea"/>
                <a:cs typeface="+mn-cs"/>
              </a:rPr>
              <a:t>. At least that’s what it is called in contemporary society.  That giddy, butterflies in the stomach, rush of feelings we get when we meet someone we are powerfully attracted to.  The truth is that this is not really love it’s just the body’s natural response to the neurochemicals that are being pumped into the brain when we meet someone that we find attractive.  We prefer to call it </a:t>
            </a:r>
            <a:r>
              <a:rPr lang="en-US" sz="1200" i="1" kern="1200" dirty="0" smtClean="0">
                <a:solidFill>
                  <a:schemeClr val="tx1"/>
                </a:solidFill>
                <a:effectLst/>
                <a:latin typeface="+mn-lt"/>
                <a:ea typeface="+mn-ea"/>
                <a:cs typeface="+mn-cs"/>
              </a:rPr>
              <a:t>“falling in like”</a:t>
            </a:r>
            <a:r>
              <a:rPr lang="en-US" sz="1200" kern="1200" dirty="0" smtClean="0">
                <a:solidFill>
                  <a:schemeClr val="tx1"/>
                </a:solidFill>
                <a:effectLst/>
                <a:latin typeface="+mn-lt"/>
                <a:ea typeface="+mn-ea"/>
                <a:cs typeface="+mn-cs"/>
              </a:rPr>
              <a:t> or infatuation. Another truth is that this response is not sustainable with the same person unless we are intentional about connecting positively on a daily basis.  The powerful force that connects us at the beginning begins to wear off once we stop all doing all the wonderful things we did at the beginning of the relationship and we have to negotiate the daily cares of life. Because we are wired (by God) to intimately connect with another human being, when the romantic feelings dissolve, we believe we have fallen </a:t>
            </a:r>
            <a:r>
              <a:rPr lang="en-US" sz="1200" i="1" kern="1200" dirty="0" smtClean="0">
                <a:solidFill>
                  <a:schemeClr val="tx1"/>
                </a:solidFill>
                <a:effectLst/>
                <a:latin typeface="+mn-lt"/>
                <a:ea typeface="+mn-ea"/>
                <a:cs typeface="+mn-cs"/>
              </a:rPr>
              <a:t>out of love</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the article </a:t>
            </a:r>
            <a:r>
              <a:rPr lang="en-US" sz="1200" i="1" kern="1200" dirty="0" smtClean="0">
                <a:solidFill>
                  <a:schemeClr val="tx1"/>
                </a:solidFill>
                <a:effectLst/>
                <a:latin typeface="+mn-lt"/>
                <a:ea typeface="+mn-ea"/>
                <a:cs typeface="+mn-cs"/>
              </a:rPr>
              <a:t>“The Power of Love”</a:t>
            </a:r>
            <a:r>
              <a:rPr lang="en-US" sz="1200" kern="1200" dirty="0" smtClean="0">
                <a:solidFill>
                  <a:schemeClr val="tx1"/>
                </a:solidFill>
                <a:effectLst/>
                <a:latin typeface="+mn-lt"/>
                <a:ea typeface="+mn-ea"/>
                <a:cs typeface="+mn-cs"/>
              </a:rPr>
              <a:t>, Sue Johnson (Johnson, 2016) states that new science is revealing how essential romantic love is to human beings.  Sociologists and psychologists are also finding how this love works, why it goes wrong, and what couples can do to make it last longer.  Their findings reveal that from ancient times, humans have had the need to connect with someone and this need provides trust, safety and security.  Its opposite is isolation, which is coded in our brains as dangerous. Furthermore, these findings on love reveal that a life partner is often our only or most reliable source of support, comfort, and intimacy. In this age of growing isolation and loneliness, even scientists agree that now more than ever, people need to be in “forever” committed relationships and evidence suggests that it is possible to sustain the romantic bonds for a lifetime.</a:t>
            </a:r>
          </a:p>
          <a:p>
            <a:endParaRPr lang="en-US" dirty="0"/>
          </a:p>
        </p:txBody>
      </p:sp>
      <p:sp>
        <p:nvSpPr>
          <p:cNvPr id="4" name="Slide Number Placeholder 3"/>
          <p:cNvSpPr>
            <a:spLocks noGrp="1"/>
          </p:cNvSpPr>
          <p:nvPr>
            <p:ph type="sldNum" sz="quarter" idx="10"/>
          </p:nvPr>
        </p:nvSpPr>
        <p:spPr/>
        <p:txBody>
          <a:bodyPr/>
          <a:lstStyle/>
          <a:p>
            <a:fld id="{209F38D9-A2FA-0847-B0C4-ED37280007A9}" type="slidenum">
              <a:rPr lang="en-US" smtClean="0"/>
              <a:t>4</a:t>
            </a:fld>
            <a:endParaRPr lang="en-US"/>
          </a:p>
        </p:txBody>
      </p:sp>
    </p:spTree>
    <p:extLst>
      <p:ext uri="{BB962C8B-B14F-4D97-AF65-F5344CB8AC3E}">
        <p14:creationId xmlns:p14="http://schemas.microsoft.com/office/powerpoint/2010/main" val="1436300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At the end of creation week, after God had finished creating the heavens, the earth, the sun, the moon, the stars, the sea, the animals, the man, He looked at everything and “behold, it was very good” (Genesis 1:30).  According to the Genesis account, everything was perfect—all but one thing—the man, Adam, was alone.  Thus God declared, “It is not good that the man should be alone; I will make him a helper fit for him” (Genesis 2:18).  Earlier, we said that new advances in social science have revealed that loneliness and isolation are dangerous and detrimental for our well-being.  To be sure, it takes science a while to catch up with God, and it is very gratifying when it happens.</a:t>
            </a:r>
          </a:p>
          <a:p>
            <a:r>
              <a:rPr lang="en-US" sz="1200" kern="1200" dirty="0" smtClean="0">
                <a:solidFill>
                  <a:schemeClr val="tx1"/>
                </a:solidFill>
                <a:effectLst/>
                <a:latin typeface="+mn-lt"/>
                <a:ea typeface="+mn-ea"/>
                <a:cs typeface="+mn-cs"/>
              </a:rPr>
              <a:t>God created human beings to be in relationship with Him first and then with others.  When He created Adam, and then Eve, He knew that humankind would need the kind of relationship where trust, safety, openness, and closeness could thrive.  This is the definition of intimacy or the oneness that God talks about in Genesis 2:24, 25, “Therefore a man shall leave his father and his mother and hold fast to his wife, and they shall become one flesh. And the man and his wife were both naked and were not ashamed” God also knew that this high level of intimacy would require a deep vulnerability that would be quite risky without a covenant, so he instituted marriage. Marriage provides the safety of a covenant, a mutually binding agreement that is not found in other replicas of this institution, including cohabitation and consensual partnerships.</a:t>
            </a:r>
          </a:p>
          <a:p>
            <a:endParaRPr lang="en-US" dirty="0"/>
          </a:p>
        </p:txBody>
      </p:sp>
      <p:sp>
        <p:nvSpPr>
          <p:cNvPr id="4" name="Slide Number Placeholder 3"/>
          <p:cNvSpPr>
            <a:spLocks noGrp="1"/>
          </p:cNvSpPr>
          <p:nvPr>
            <p:ph type="sldNum" sz="quarter" idx="10"/>
          </p:nvPr>
        </p:nvSpPr>
        <p:spPr/>
        <p:txBody>
          <a:bodyPr/>
          <a:lstStyle/>
          <a:p>
            <a:fld id="{209F38D9-A2FA-0847-B0C4-ED37280007A9}" type="slidenum">
              <a:rPr lang="en-US" smtClean="0"/>
              <a:t>5</a:t>
            </a:fld>
            <a:endParaRPr lang="en-US"/>
          </a:p>
        </p:txBody>
      </p:sp>
    </p:spTree>
    <p:extLst>
      <p:ext uri="{BB962C8B-B14F-4D97-AF65-F5344CB8AC3E}">
        <p14:creationId xmlns:p14="http://schemas.microsoft.com/office/powerpoint/2010/main" val="2381595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Sadly, in Genesis 3, we see the effect of Adam and Eve’s sin on marriage and family relationships.  The beautiful admiration, mutuality, and oneness of the first couple gave way to defensiveness, blame, hostility, separation and selfishness. However, God himself provided restoration, hope and healing for humankind through His son Jesus Christ, including restoring His original design for marriage.  In the book, </a:t>
            </a:r>
            <a:r>
              <a:rPr lang="en-US" sz="1200" i="1" kern="1200" dirty="0" smtClean="0">
                <a:solidFill>
                  <a:schemeClr val="tx1"/>
                </a:solidFill>
                <a:effectLst/>
                <a:latin typeface="+mn-lt"/>
                <a:ea typeface="+mn-ea"/>
                <a:cs typeface="+mn-cs"/>
              </a:rPr>
              <a:t>The Adventist Home,</a:t>
            </a:r>
            <a:r>
              <a:rPr lang="en-US" sz="1200" kern="1200" dirty="0" smtClean="0">
                <a:solidFill>
                  <a:schemeClr val="tx1"/>
                </a:solidFill>
                <a:effectLst/>
                <a:latin typeface="+mn-lt"/>
                <a:ea typeface="+mn-ea"/>
                <a:cs typeface="+mn-cs"/>
              </a:rPr>
              <a:t> Ellen G. White says this:</a:t>
            </a:r>
          </a:p>
          <a:p>
            <a:pPr marL="0" marR="0" indent="0" algn="l" defTabSz="457200" rtl="0" eaLnBrk="1" fontAlgn="auto" latinLnBrk="0" hangingPunct="1">
              <a:lnSpc>
                <a:spcPct val="100000"/>
              </a:lnSpc>
              <a:spcBef>
                <a:spcPts val="0"/>
              </a:spcBef>
              <a:spcAft>
                <a:spcPts val="0"/>
              </a:spcAft>
              <a:buClrTx/>
              <a:buSzTx/>
              <a:buFontTx/>
              <a:buNone/>
              <a:tabLst/>
              <a:defRPr/>
            </a:pPr>
            <a:r>
              <a:rPr lang="en-US" i="1" dirty="0" smtClean="0"/>
              <a:t>“Like every other one of God’s good gifts entrusted to the keeping of humanity, marriage has been perverted by sin; but it is the purpose of the gospel to restore its purity and beauty…The grace of Christ and this alone, can make this institution what God designed it should be—an agent for the blessing and uplifting of humanity. (AH, 100.1, 2</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feeling of </a:t>
            </a:r>
            <a:r>
              <a:rPr lang="en-US" sz="1200" i="1" kern="1200" dirty="0" smtClean="0">
                <a:solidFill>
                  <a:schemeClr val="tx1"/>
                </a:solidFill>
                <a:effectLst/>
                <a:latin typeface="+mn-lt"/>
                <a:ea typeface="+mn-ea"/>
                <a:cs typeface="+mn-cs"/>
              </a:rPr>
              <a:t>falling in love</a:t>
            </a:r>
            <a:r>
              <a:rPr lang="en-US" sz="1200" kern="1200" dirty="0" smtClean="0">
                <a:solidFill>
                  <a:schemeClr val="tx1"/>
                </a:solidFill>
                <a:effectLst/>
                <a:latin typeface="+mn-lt"/>
                <a:ea typeface="+mn-ea"/>
                <a:cs typeface="+mn-cs"/>
              </a:rPr>
              <a:t> is a beautiful thing. But relationships are dynamic and they are always changing.  Thus, in spite of how deep this love seems, is it is based solely on a feeling and an extremely shallow level of commitment that will eventually fade or dissipate.  However, with much effort, time, commitment and willingness to keep going, it is possible to grow and sustain (or reignite) a love that can be satisfying and stable for a lifetime.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09F38D9-A2FA-0847-B0C4-ED37280007A9}" type="slidenum">
              <a:rPr lang="en-US" smtClean="0"/>
              <a:t>6</a:t>
            </a:fld>
            <a:endParaRPr lang="en-US"/>
          </a:p>
        </p:txBody>
      </p:sp>
    </p:spTree>
    <p:extLst>
      <p:ext uri="{BB962C8B-B14F-4D97-AF65-F5344CB8AC3E}">
        <p14:creationId xmlns:p14="http://schemas.microsoft.com/office/powerpoint/2010/main" val="4280507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study scripture, the bible consistently points us to a creator God who longingly pursues His children with an everlasting love (Isaiah 54:5). In the Old Testament God invites the children of Israel to be His people and covenants with them to be their God.  This covenant love is a love that endures, renews, forgives, and restores (2 Chronicles 7:14).  In the New Testament God speaks about His relationship with His people as a marriage—thus elevating marriage as a symbol of the union of Christ and the Church (Ephesians 5:32). This is the biblical model for Christian marriage and family relationships. If we are going to do marriage and relationships the way God intended, then we must have a Christian worldview. We must understand and follow the ways of God.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In marriage, spouses have the capacity to mirror God’s covenant love to one another.  Commitment that lasts a lifetime requires this type of covenant love.  We can love our spouse unconditionally because we experience unconditional love from God (1 John 4:9, 10). In the book, </a:t>
            </a:r>
            <a:r>
              <a:rPr lang="en-US" sz="1200" i="1" kern="1200" dirty="0" smtClean="0">
                <a:solidFill>
                  <a:schemeClr val="tx1"/>
                </a:solidFill>
                <a:effectLst/>
                <a:latin typeface="+mn-lt"/>
                <a:ea typeface="+mn-ea"/>
                <a:cs typeface="+mn-cs"/>
              </a:rPr>
              <a:t>A Model for Marriage</a:t>
            </a:r>
            <a:r>
              <a:rPr lang="en-US" sz="1200" kern="1200" dirty="0" smtClean="0">
                <a:solidFill>
                  <a:schemeClr val="tx1"/>
                </a:solidFill>
                <a:effectLst/>
                <a:latin typeface="+mn-lt"/>
                <a:ea typeface="+mn-ea"/>
                <a:cs typeface="+mn-cs"/>
              </a:rPr>
              <a:t>, Jack O </a:t>
            </a:r>
            <a:r>
              <a:rPr lang="en-US" sz="1200" kern="1200" dirty="0" err="1" smtClean="0">
                <a:solidFill>
                  <a:schemeClr val="tx1"/>
                </a:solidFill>
                <a:effectLst/>
                <a:latin typeface="+mn-lt"/>
                <a:ea typeface="+mn-ea"/>
                <a:cs typeface="+mn-cs"/>
              </a:rPr>
              <a:t>Balswick</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Balswick</a:t>
            </a:r>
            <a:r>
              <a:rPr lang="en-US" sz="1200" kern="1200" dirty="0" smtClean="0">
                <a:solidFill>
                  <a:schemeClr val="tx1"/>
                </a:solidFill>
                <a:effectLst/>
                <a:latin typeface="+mn-lt"/>
                <a:ea typeface="+mn-ea"/>
                <a:cs typeface="+mn-cs"/>
              </a:rPr>
              <a:t> (2006) posit that covenant love goes beyond loyalty to marriage as an institution and surpasses the need for self-fulfillment.  Covenant love is a </a:t>
            </a:r>
            <a:r>
              <a:rPr lang="en-US" sz="1200" i="1" kern="1200" dirty="0" smtClean="0">
                <a:solidFill>
                  <a:schemeClr val="tx1"/>
                </a:solidFill>
                <a:effectLst/>
                <a:latin typeface="+mn-lt"/>
                <a:ea typeface="+mn-ea"/>
                <a:cs typeface="+mn-cs"/>
              </a:rPr>
              <a:t>“promise to sacrifice for the sake of the relationship.”</a:t>
            </a:r>
            <a:r>
              <a:rPr lang="en-US" sz="1200" kern="1200" dirty="0" smtClean="0">
                <a:solidFill>
                  <a:schemeClr val="tx1"/>
                </a:solidFill>
                <a:effectLst/>
                <a:latin typeface="+mn-lt"/>
                <a:ea typeface="+mn-ea"/>
                <a:cs typeface="+mn-cs"/>
              </a:rPr>
              <a:t> It is a commitment to care for the needs of each other, nurturing the relationship, and upholding the institution of marriage. </a:t>
            </a:r>
          </a:p>
          <a:p>
            <a:r>
              <a:rPr lang="en-US" sz="1200" kern="1200" dirty="0" smtClean="0">
                <a:solidFill>
                  <a:schemeClr val="tx1"/>
                </a:solidFill>
                <a:effectLst/>
                <a:latin typeface="+mn-lt"/>
                <a:ea typeface="+mn-ea"/>
                <a:cs typeface="+mn-cs"/>
              </a:rPr>
              <a:t>Covenant love and commitment requires an interdependence that goes against the individuality of our postmodern times.  It also requires an egalitarian or mutuality that challenges traditional notions of marriage which resulted in legalistic and inflexible relationships.  It is a lifelong commitment to investing in the marriage and holding on to the investment in good and bad times.  When couples are intentional about spending quality time together doing joint activities, they learn to depend on each other, and this deepens their level of commitment.</a:t>
            </a:r>
          </a:p>
          <a:p>
            <a:r>
              <a:rPr lang="en-US" sz="1200" i="1" kern="1200" dirty="0" smtClean="0">
                <a:solidFill>
                  <a:schemeClr val="tx1"/>
                </a:solidFill>
                <a:effectLst/>
                <a:latin typeface="+mn-lt"/>
                <a:ea typeface="+mn-ea"/>
                <a:cs typeface="+mn-cs"/>
              </a:rPr>
              <a:t>This statement refers to people who are in relatively healthy relationships.  It is not referring to people who are in abusive relationships or dealing with infidelity.  Those who are experiencing such trauma in their relationship should consult with their pastor or a qualified Christian counselor.</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09F38D9-A2FA-0847-B0C4-ED37280007A9}" type="slidenum">
              <a:rPr lang="en-US" smtClean="0"/>
              <a:t>7</a:t>
            </a:fld>
            <a:endParaRPr lang="en-US"/>
          </a:p>
        </p:txBody>
      </p:sp>
    </p:spTree>
    <p:extLst>
      <p:ext uri="{BB962C8B-B14F-4D97-AF65-F5344CB8AC3E}">
        <p14:creationId xmlns:p14="http://schemas.microsoft.com/office/powerpoint/2010/main" val="3637907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parable compares the building styles of two men, a wise man that built a house that was able to weather the heavy storms, and a foolish man who built a house that collapsed when the storm rolled in. Jesus then pointed out that those who only read His words but don’t practice them in their lives will not be able to weather the storms of life.  The analogy to marriage is clear—couples that obey God’s word and apply them to their relationship will have a marriage that remains strong when the inevitable storms of life hit. Christian marriage is a marriage built on the Rock—the Rock of Jesus Christ.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 marriage built on the sand is based on an immature covenant and conditional love.  It is dependent on temporary institutions such as career success, materialism, personal fulfillment, partner performance, and other worldly values.  If and when one spouse feels the other spouse or the marriage is no longer meeting their needs, or one loses a job, or the there’s a financial crisis, the marriage is so badly shaken by these storms that it eventually dissolves. </a:t>
            </a:r>
          </a:p>
          <a:p>
            <a:endParaRPr lang="en-US" dirty="0"/>
          </a:p>
        </p:txBody>
      </p:sp>
      <p:sp>
        <p:nvSpPr>
          <p:cNvPr id="4" name="Slide Number Placeholder 3"/>
          <p:cNvSpPr>
            <a:spLocks noGrp="1"/>
          </p:cNvSpPr>
          <p:nvPr>
            <p:ph type="sldNum" sz="quarter" idx="10"/>
          </p:nvPr>
        </p:nvSpPr>
        <p:spPr/>
        <p:txBody>
          <a:bodyPr/>
          <a:lstStyle/>
          <a:p>
            <a:fld id="{209F38D9-A2FA-0847-B0C4-ED37280007A9}" type="slidenum">
              <a:rPr lang="en-US" smtClean="0"/>
              <a:t>8</a:t>
            </a:fld>
            <a:endParaRPr lang="en-US"/>
          </a:p>
        </p:txBody>
      </p:sp>
    </p:spTree>
    <p:extLst>
      <p:ext uri="{BB962C8B-B14F-4D97-AF65-F5344CB8AC3E}">
        <p14:creationId xmlns:p14="http://schemas.microsoft.com/office/powerpoint/2010/main" val="220018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marriage is built on the Rock it provides a strong foundation for covenant commitment, trust, and intimacy to grow and thrive. This kind of marriage is based on a mature covenant and unconditional love and is fully possible through the power of Jesus Christ (</a:t>
            </a:r>
            <a:r>
              <a:rPr lang="en-US" sz="1200" kern="1200" dirty="0" err="1" smtClean="0">
                <a:solidFill>
                  <a:schemeClr val="tx1"/>
                </a:solidFill>
                <a:effectLst/>
                <a:latin typeface="+mn-lt"/>
                <a:ea typeface="+mn-ea"/>
                <a:cs typeface="+mn-cs"/>
              </a:rPr>
              <a:t>Phillipians</a:t>
            </a:r>
            <a:r>
              <a:rPr lang="en-US" sz="1200" kern="1200" dirty="0" smtClean="0">
                <a:solidFill>
                  <a:schemeClr val="tx1"/>
                </a:solidFill>
                <a:effectLst/>
                <a:latin typeface="+mn-lt"/>
                <a:ea typeface="+mn-ea"/>
                <a:cs typeface="+mn-cs"/>
              </a:rPr>
              <a:t> 4:13). God gives us His strength to remain faithful to our commitment in marriage and He provides guidance through His word to build a rock solid marriage. We offer below, five essential building steps for your marriage.</a:t>
            </a:r>
          </a:p>
          <a:p>
            <a:endParaRPr lang="en-US" dirty="0"/>
          </a:p>
        </p:txBody>
      </p:sp>
      <p:sp>
        <p:nvSpPr>
          <p:cNvPr id="4" name="Slide Number Placeholder 3"/>
          <p:cNvSpPr>
            <a:spLocks noGrp="1"/>
          </p:cNvSpPr>
          <p:nvPr>
            <p:ph type="sldNum" sz="quarter" idx="10"/>
          </p:nvPr>
        </p:nvSpPr>
        <p:spPr/>
        <p:txBody>
          <a:bodyPr/>
          <a:lstStyle/>
          <a:p>
            <a:fld id="{209F38D9-A2FA-0847-B0C4-ED37280007A9}" type="slidenum">
              <a:rPr lang="en-US" smtClean="0"/>
              <a:t>9</a:t>
            </a:fld>
            <a:endParaRPr lang="en-US"/>
          </a:p>
        </p:txBody>
      </p:sp>
    </p:spTree>
    <p:extLst>
      <p:ext uri="{BB962C8B-B14F-4D97-AF65-F5344CB8AC3E}">
        <p14:creationId xmlns:p14="http://schemas.microsoft.com/office/powerpoint/2010/main" val="1621314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360444-D0A7-974E-B483-81E0C00C4638}" type="datetimeFigureOut">
              <a:rPr lang="en-US" smtClean="0"/>
              <a:t>10/12/16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2338358993"/>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360444-D0A7-974E-B483-81E0C00C4638}" type="datetimeFigureOut">
              <a:rPr lang="en-US" smtClean="0"/>
              <a:t>10/12/16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3353844795"/>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360444-D0A7-974E-B483-81E0C00C4638}" type="datetimeFigureOut">
              <a:rPr lang="en-US" smtClean="0"/>
              <a:t>10/12/16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64136017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360444-D0A7-974E-B483-81E0C00C4638}" type="datetimeFigureOut">
              <a:rPr lang="en-US" smtClean="0"/>
              <a:t>10/12/16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1215714089"/>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360444-D0A7-974E-B483-81E0C00C4638}" type="datetimeFigureOut">
              <a:rPr lang="en-US" smtClean="0"/>
              <a:t>10/12/16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359316611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360444-D0A7-974E-B483-81E0C00C4638}" type="datetimeFigureOut">
              <a:rPr lang="en-US" smtClean="0"/>
              <a:t>10/12/16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548529667"/>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360444-D0A7-974E-B483-81E0C00C4638}" type="datetimeFigureOut">
              <a:rPr lang="en-US" smtClean="0"/>
              <a:t>10/12/16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256871316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360444-D0A7-974E-B483-81E0C00C4638}" type="datetimeFigureOut">
              <a:rPr lang="en-US" smtClean="0"/>
              <a:t>10/12/16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1567990762"/>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360444-D0A7-974E-B483-81E0C00C4638}" type="datetimeFigureOut">
              <a:rPr lang="en-US" smtClean="0"/>
              <a:t>10/12/16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70036378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60444-D0A7-974E-B483-81E0C00C4638}" type="datetimeFigureOut">
              <a:rPr lang="en-US" smtClean="0"/>
              <a:t>10/12/16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1806293061"/>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60444-D0A7-974E-B483-81E0C00C4638}" type="datetimeFigureOut">
              <a:rPr lang="en-US" smtClean="0"/>
              <a:t>10/12/16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5A780A-563C-0046-B457-B0B9E957C029}" type="slidenum">
              <a:rPr lang="en-US" smtClean="0"/>
              <a:t>‹#›</a:t>
            </a:fld>
            <a:endParaRPr lang="en-US"/>
          </a:p>
        </p:txBody>
      </p:sp>
    </p:spTree>
    <p:extLst>
      <p:ext uri="{BB962C8B-B14F-4D97-AF65-F5344CB8AC3E}">
        <p14:creationId xmlns:p14="http://schemas.microsoft.com/office/powerpoint/2010/main" val="270785982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60444-D0A7-974E-B483-81E0C00C4638}" type="datetimeFigureOut">
              <a:rPr lang="en-US" smtClean="0"/>
              <a:t>10/12/16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A780A-563C-0046-B457-B0B9E957C029}" type="slidenum">
              <a:rPr lang="en-US" smtClean="0"/>
              <a:t>‹#›</a:t>
            </a:fld>
            <a:endParaRPr lang="en-US"/>
          </a:p>
        </p:txBody>
      </p:sp>
    </p:spTree>
    <p:extLst>
      <p:ext uri="{BB962C8B-B14F-4D97-AF65-F5344CB8AC3E}">
        <p14:creationId xmlns:p14="http://schemas.microsoft.com/office/powerpoint/2010/main" val="130192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 y="0"/>
            <a:ext cx="9145512" cy="6858000"/>
          </a:xfrm>
          <a:prstGeom prst="rect">
            <a:avLst/>
          </a:prstGeom>
        </p:spPr>
      </p:pic>
      <p:sp>
        <p:nvSpPr>
          <p:cNvPr id="4" name="TextBox 3"/>
          <p:cNvSpPr txBox="1"/>
          <p:nvPr/>
        </p:nvSpPr>
        <p:spPr>
          <a:xfrm>
            <a:off x="2293620" y="2036088"/>
            <a:ext cx="6714435" cy="1200329"/>
          </a:xfrm>
          <a:prstGeom prst="rect">
            <a:avLst/>
          </a:prstGeom>
          <a:noFill/>
        </p:spPr>
        <p:txBody>
          <a:bodyPr wrap="square" rtlCol="0">
            <a:spAutoFit/>
          </a:bodyPr>
          <a:lstStyle/>
          <a:p>
            <a:r>
              <a:rPr lang="en-US" sz="3600" b="1" dirty="0" smtClean="0">
                <a:solidFill>
                  <a:schemeClr val="bg1"/>
                </a:solidFill>
                <a:latin typeface="+mj-lt"/>
              </a:rPr>
              <a:t>BUILDING YOUR MARRIAGE</a:t>
            </a:r>
          </a:p>
          <a:p>
            <a:r>
              <a:rPr lang="en-US" sz="3600" b="1" dirty="0" smtClean="0">
                <a:solidFill>
                  <a:schemeClr val="bg1"/>
                </a:solidFill>
                <a:latin typeface="+mj-lt"/>
              </a:rPr>
              <a:t>ON THE ROCK</a:t>
            </a:r>
            <a:endParaRPr lang="en-US" dirty="0"/>
          </a:p>
        </p:txBody>
      </p:sp>
      <p:sp>
        <p:nvSpPr>
          <p:cNvPr id="5" name="TextBox 4"/>
          <p:cNvSpPr txBox="1"/>
          <p:nvPr/>
        </p:nvSpPr>
        <p:spPr>
          <a:xfrm>
            <a:off x="4265295" y="4718461"/>
            <a:ext cx="4575810" cy="861774"/>
          </a:xfrm>
          <a:prstGeom prst="rect">
            <a:avLst/>
          </a:prstGeom>
          <a:noFill/>
        </p:spPr>
        <p:txBody>
          <a:bodyPr wrap="square" rtlCol="0">
            <a:spAutoFit/>
          </a:bodyPr>
          <a:lstStyle/>
          <a:p>
            <a:r>
              <a:rPr lang="en-US" sz="1400" dirty="0">
                <a:ln w="18415" cmpd="sng">
                  <a:noFill/>
                  <a:prstDash val="solid"/>
                </a:ln>
                <a:solidFill>
                  <a:srgbClr val="FFFFFF"/>
                </a:solidFill>
                <a:effectLst>
                  <a:outerShdw blurRad="63500" dir="3600000" algn="tl" rotWithShape="0">
                    <a:srgbClr val="000000">
                      <a:alpha val="70000"/>
                    </a:srgbClr>
                  </a:outerShdw>
                </a:effectLst>
              </a:rPr>
              <a:t>Written by Willie and Elaine </a:t>
            </a:r>
            <a:r>
              <a:rPr lang="en-US" sz="1400" dirty="0" smtClean="0">
                <a:ln w="18415" cmpd="sng">
                  <a:noFill/>
                  <a:prstDash val="solid"/>
                </a:ln>
                <a:solidFill>
                  <a:srgbClr val="FFFFFF"/>
                </a:solidFill>
                <a:effectLst>
                  <a:outerShdw blurRad="63500" dir="3600000" algn="tl" rotWithShape="0">
                    <a:srgbClr val="000000">
                      <a:alpha val="70000"/>
                    </a:srgbClr>
                  </a:outerShdw>
                </a:effectLst>
              </a:rPr>
              <a:t>Oliver</a:t>
            </a:r>
            <a:endParaRPr lang="en-US" sz="1400" dirty="0">
              <a:ln w="18415" cmpd="sng">
                <a:noFill/>
                <a:prstDash val="solid"/>
              </a:ln>
              <a:solidFill>
                <a:srgbClr val="FFFFFF"/>
              </a:solidFill>
              <a:effectLst>
                <a:outerShdw blurRad="63500" dir="3600000" algn="tl" rotWithShape="0">
                  <a:srgbClr val="000000">
                    <a:alpha val="70000"/>
                  </a:srgbClr>
                </a:outerShdw>
              </a:effectLst>
            </a:endParaRPr>
          </a:p>
          <a:p>
            <a:r>
              <a:rPr lang="en-US" sz="1200" i="1" dirty="0">
                <a:ln w="18415" cmpd="sng">
                  <a:noFill/>
                  <a:prstDash val="solid"/>
                </a:ln>
                <a:solidFill>
                  <a:srgbClr val="FFFFFF"/>
                </a:solidFill>
                <a:effectLst>
                  <a:outerShdw blurRad="63500" dir="3600000" algn="tl" rotWithShape="0">
                    <a:srgbClr val="000000">
                      <a:alpha val="70000"/>
                    </a:srgbClr>
                  </a:outerShdw>
                </a:effectLst>
              </a:rPr>
              <a:t>Department of Family Ministries</a:t>
            </a:r>
          </a:p>
          <a:p>
            <a:r>
              <a:rPr lang="en-US" sz="1200" i="1" dirty="0">
                <a:ln w="18415" cmpd="sng">
                  <a:noFill/>
                  <a:prstDash val="solid"/>
                </a:ln>
                <a:solidFill>
                  <a:srgbClr val="FFFFFF"/>
                </a:solidFill>
                <a:effectLst>
                  <a:outerShdw blurRad="63500" dir="3600000" algn="tl" rotWithShape="0">
                    <a:srgbClr val="000000">
                      <a:alpha val="70000"/>
                    </a:srgbClr>
                  </a:outerShdw>
                </a:effectLst>
              </a:rPr>
              <a:t>General Conference of Seventh-day Adventists World Headquarters, </a:t>
            </a:r>
          </a:p>
          <a:p>
            <a:r>
              <a:rPr lang="en-US" sz="1200" i="1" dirty="0">
                <a:ln w="18415" cmpd="sng">
                  <a:noFill/>
                  <a:prstDash val="solid"/>
                </a:ln>
                <a:solidFill>
                  <a:srgbClr val="FFFFFF"/>
                </a:solidFill>
                <a:effectLst>
                  <a:outerShdw blurRad="63500" dir="3600000" algn="tl" rotWithShape="0">
                    <a:srgbClr val="000000">
                      <a:alpha val="70000"/>
                    </a:srgbClr>
                  </a:outerShdw>
                </a:effectLst>
              </a:rPr>
              <a:t>Silver Spring, Maryland, </a:t>
            </a:r>
            <a:r>
              <a:rPr lang="en-US" sz="1200" i="1" dirty="0" smtClean="0">
                <a:ln w="18415" cmpd="sng">
                  <a:noFill/>
                  <a:prstDash val="solid"/>
                </a:ln>
                <a:solidFill>
                  <a:srgbClr val="FFFFFF"/>
                </a:solidFill>
                <a:effectLst>
                  <a:outerShdw blurRad="63500" dir="3600000" algn="tl" rotWithShape="0">
                    <a:srgbClr val="000000">
                      <a:alpha val="70000"/>
                    </a:srgbClr>
                  </a:outerShdw>
                </a:effectLst>
              </a:rPr>
              <a:t>USA</a:t>
            </a:r>
            <a:endParaRPr lang="en-US" sz="1200" i="1" dirty="0">
              <a:ln w="18415" cmpd="sng">
                <a:noFill/>
                <a:prstDash val="solid"/>
              </a:ln>
              <a:solidFill>
                <a:srgbClr val="FFFFFF"/>
              </a:solidFill>
              <a:effectLst>
                <a:outerShdw blurRad="63500" dir="3600000" algn="tl" rotWithShape="0">
                  <a:srgbClr val="000000">
                    <a:alpha val="70000"/>
                  </a:srgbClr>
                </a:outerShdw>
              </a:effectLst>
            </a:endParaRPr>
          </a:p>
        </p:txBody>
      </p:sp>
      <p:sp>
        <p:nvSpPr>
          <p:cNvPr id="6" name="TextBox 5"/>
          <p:cNvSpPr txBox="1"/>
          <p:nvPr/>
        </p:nvSpPr>
        <p:spPr>
          <a:xfrm>
            <a:off x="2293620" y="3844290"/>
            <a:ext cx="7543800" cy="461665"/>
          </a:xfrm>
          <a:prstGeom prst="rect">
            <a:avLst/>
          </a:prstGeom>
          <a:noFill/>
        </p:spPr>
        <p:txBody>
          <a:bodyPr wrap="square" rtlCol="0">
            <a:spAutoFit/>
          </a:bodyPr>
          <a:lstStyle/>
          <a:p>
            <a:r>
              <a:rPr lang="en-US" sz="2400" b="1" spc="50" dirty="0">
                <a:ln w="13500">
                  <a:noFill/>
                  <a:prstDash val="solid"/>
                </a:ln>
                <a:solidFill>
                  <a:schemeClr val="accent1">
                    <a:tint val="3000"/>
                  </a:schemeClr>
                </a:solidFill>
                <a:latin typeface="+mj-lt"/>
                <a:cs typeface="Georgia"/>
              </a:rPr>
              <a:t>Presented by: (add </a:t>
            </a:r>
            <a:r>
              <a:rPr lang="en-US" sz="2400" b="1" spc="50" dirty="0" smtClean="0">
                <a:ln w="13500">
                  <a:noFill/>
                  <a:prstDash val="solid"/>
                </a:ln>
                <a:solidFill>
                  <a:schemeClr val="accent1">
                    <a:tint val="3000"/>
                  </a:schemeClr>
                </a:solidFill>
                <a:latin typeface="+mj-lt"/>
                <a:cs typeface="Georgia"/>
              </a:rPr>
              <a:t>presenter’s </a:t>
            </a:r>
            <a:r>
              <a:rPr lang="en-US" sz="2400" b="1" spc="50" dirty="0">
                <a:ln w="13500">
                  <a:noFill/>
                  <a:prstDash val="solid"/>
                </a:ln>
                <a:solidFill>
                  <a:schemeClr val="accent1">
                    <a:tint val="3000"/>
                  </a:schemeClr>
                </a:solidFill>
                <a:latin typeface="+mj-lt"/>
                <a:cs typeface="Georgia"/>
              </a:rPr>
              <a:t>name here)</a:t>
            </a:r>
          </a:p>
        </p:txBody>
      </p:sp>
    </p:spTree>
    <p:extLst>
      <p:ext uri="{BB962C8B-B14F-4D97-AF65-F5344CB8AC3E}">
        <p14:creationId xmlns:p14="http://schemas.microsoft.com/office/powerpoint/2010/main" val="173401515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72"/>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457200" y="1040988"/>
            <a:ext cx="8002169" cy="737225"/>
          </a:xfrm>
        </p:spPr>
        <p:txBody>
          <a:bodyPr>
            <a:normAutofit fontScale="90000"/>
          </a:bodyPr>
          <a:lstStyle/>
          <a:p>
            <a:r>
              <a:rPr lang="en-US" dirty="0" smtClean="0"/>
              <a:t>HAPPILY EVER AFTER?</a:t>
            </a:r>
            <a:endParaRPr lang="en-US" dirty="0"/>
          </a:p>
        </p:txBody>
      </p:sp>
      <p:sp>
        <p:nvSpPr>
          <p:cNvPr id="3" name="Content Placeholder 2"/>
          <p:cNvSpPr>
            <a:spLocks noGrp="1"/>
          </p:cNvSpPr>
          <p:nvPr>
            <p:ph idx="1"/>
          </p:nvPr>
        </p:nvSpPr>
        <p:spPr>
          <a:xfrm>
            <a:off x="762000" y="1870373"/>
            <a:ext cx="7697369" cy="3971628"/>
          </a:xfrm>
        </p:spPr>
        <p:txBody>
          <a:bodyPr>
            <a:noAutofit/>
          </a:bodyPr>
          <a:lstStyle/>
          <a:p>
            <a:r>
              <a:rPr lang="en-US" sz="2300" dirty="0" smtClean="0"/>
              <a:t>If </a:t>
            </a:r>
            <a:r>
              <a:rPr lang="en-US" sz="2300" dirty="0"/>
              <a:t>couples integrate these building steps into their marriage, they will build a marriage on the Rock and fortify it to weather the storms of life.  </a:t>
            </a:r>
            <a:endParaRPr lang="en-US" sz="2300" dirty="0" smtClean="0"/>
          </a:p>
          <a:p>
            <a:r>
              <a:rPr lang="en-US" sz="2300" dirty="0" smtClean="0"/>
              <a:t>They </a:t>
            </a:r>
            <a:r>
              <a:rPr lang="en-US" sz="2300" dirty="0"/>
              <a:t>will also experience the joy and satisfaction that God plans for every Christian couple.  Ultimately God intends for us to be drawn closer to him; He wants to make us holy. </a:t>
            </a:r>
            <a:endParaRPr lang="en-US" sz="2300" dirty="0" smtClean="0"/>
          </a:p>
          <a:p>
            <a:r>
              <a:rPr lang="en-US" sz="2300" dirty="0" smtClean="0"/>
              <a:t>Far </a:t>
            </a:r>
            <a:r>
              <a:rPr lang="en-US" sz="2300" dirty="0"/>
              <a:t>beyond our own joy and personal happiness, Christian marriage is for us to glorify God and be representatives of His grace and love here on earth</a:t>
            </a:r>
            <a:r>
              <a:rPr lang="en-US" sz="2300" dirty="0" smtClean="0"/>
              <a:t>.</a:t>
            </a:r>
            <a:endParaRPr lang="en-US" sz="2300" dirty="0"/>
          </a:p>
        </p:txBody>
      </p:sp>
    </p:spTree>
    <p:extLst>
      <p:ext uri="{BB962C8B-B14F-4D97-AF65-F5344CB8AC3E}">
        <p14:creationId xmlns:p14="http://schemas.microsoft.com/office/powerpoint/2010/main" val="317775557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72"/>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570915" y="1666466"/>
            <a:ext cx="8002169" cy="737225"/>
          </a:xfrm>
        </p:spPr>
        <p:txBody>
          <a:bodyPr>
            <a:normAutofit fontScale="90000"/>
          </a:bodyPr>
          <a:lstStyle/>
          <a:p>
            <a:r>
              <a:rPr lang="en-US" dirty="0" smtClean="0"/>
              <a:t>THE PROMISE OF SUCCESS</a:t>
            </a:r>
            <a:endParaRPr lang="en-US" dirty="0"/>
          </a:p>
        </p:txBody>
      </p:sp>
      <p:sp>
        <p:nvSpPr>
          <p:cNvPr id="3" name="Content Placeholder 2"/>
          <p:cNvSpPr>
            <a:spLocks noGrp="1"/>
          </p:cNvSpPr>
          <p:nvPr>
            <p:ph idx="1"/>
          </p:nvPr>
        </p:nvSpPr>
        <p:spPr>
          <a:xfrm>
            <a:off x="1794933" y="2760134"/>
            <a:ext cx="5554134" cy="1498600"/>
          </a:xfrm>
        </p:spPr>
        <p:txBody>
          <a:bodyPr>
            <a:normAutofit lnSpcReduction="10000"/>
          </a:bodyPr>
          <a:lstStyle/>
          <a:p>
            <a:pPr marL="0" indent="0" algn="ctr">
              <a:buNone/>
            </a:pPr>
            <a:r>
              <a:rPr lang="en-US" i="1" dirty="0"/>
              <a:t>“I can do all things through him who strengthens me</a:t>
            </a:r>
            <a:r>
              <a:rPr lang="en-US" i="1" dirty="0" smtClean="0"/>
              <a:t>.”</a:t>
            </a:r>
            <a:r>
              <a:rPr lang="en-US" i="1" dirty="0"/>
              <a:t/>
            </a:r>
            <a:br>
              <a:rPr lang="en-US" i="1" dirty="0"/>
            </a:br>
            <a:r>
              <a:rPr lang="en-US" i="1" dirty="0"/>
              <a:t>Philippians </a:t>
            </a:r>
            <a:r>
              <a:rPr lang="en-US" i="1" dirty="0" smtClean="0"/>
              <a:t>4:13</a:t>
            </a:r>
            <a:endParaRPr lang="en-US" dirty="0"/>
          </a:p>
        </p:txBody>
      </p:sp>
    </p:spTree>
    <p:extLst>
      <p:ext uri="{BB962C8B-B14F-4D97-AF65-F5344CB8AC3E}">
        <p14:creationId xmlns:p14="http://schemas.microsoft.com/office/powerpoint/2010/main" val="3243988725"/>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457200" y="1049024"/>
            <a:ext cx="8002169" cy="737225"/>
          </a:xfrm>
        </p:spPr>
        <p:txBody>
          <a:bodyPr>
            <a:normAutofit fontScale="90000"/>
          </a:bodyPr>
          <a:lstStyle/>
          <a:p>
            <a:r>
              <a:rPr lang="en-US" dirty="0" smtClean="0"/>
              <a:t>WEDDED BLISS</a:t>
            </a:r>
            <a:endParaRPr lang="en-US" dirty="0"/>
          </a:p>
        </p:txBody>
      </p:sp>
      <p:sp>
        <p:nvSpPr>
          <p:cNvPr id="3" name="Content Placeholder 2"/>
          <p:cNvSpPr>
            <a:spLocks noGrp="1"/>
          </p:cNvSpPr>
          <p:nvPr>
            <p:ph idx="1"/>
          </p:nvPr>
        </p:nvSpPr>
        <p:spPr>
          <a:xfrm>
            <a:off x="1253067" y="2131982"/>
            <a:ext cx="6637866" cy="2456951"/>
          </a:xfrm>
        </p:spPr>
        <p:txBody>
          <a:bodyPr/>
          <a:lstStyle/>
          <a:p>
            <a:pPr marL="0" indent="0" algn="ctr">
              <a:buNone/>
            </a:pPr>
            <a:r>
              <a:rPr lang="en-US" dirty="0" smtClean="0"/>
              <a:t>“Therefore a man shall leave his father and his mother and hold fast to this wife, and they shall become one flesh.” Genesis 2:24</a:t>
            </a:r>
            <a:endParaRPr lang="en-US" dirty="0"/>
          </a:p>
        </p:txBody>
      </p:sp>
    </p:spTree>
    <p:extLst>
      <p:ext uri="{BB962C8B-B14F-4D97-AF65-F5344CB8AC3E}">
        <p14:creationId xmlns:p14="http://schemas.microsoft.com/office/powerpoint/2010/main" val="1107843752"/>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72"/>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575124" y="1124489"/>
            <a:ext cx="8002169" cy="737225"/>
          </a:xfrm>
        </p:spPr>
        <p:txBody>
          <a:bodyPr>
            <a:normAutofit fontScale="90000"/>
          </a:bodyPr>
          <a:lstStyle/>
          <a:p>
            <a:r>
              <a:rPr lang="en-US" dirty="0" smtClean="0"/>
              <a:t>HAPPILY EVER AFTER?</a:t>
            </a:r>
            <a:endParaRPr lang="en-US" dirty="0"/>
          </a:p>
        </p:txBody>
      </p:sp>
      <p:sp>
        <p:nvSpPr>
          <p:cNvPr id="3" name="Content Placeholder 2"/>
          <p:cNvSpPr>
            <a:spLocks noGrp="1"/>
          </p:cNvSpPr>
          <p:nvPr>
            <p:ph idx="1"/>
          </p:nvPr>
        </p:nvSpPr>
        <p:spPr>
          <a:xfrm>
            <a:off x="982693" y="2145425"/>
            <a:ext cx="6951182" cy="2560184"/>
          </a:xfrm>
        </p:spPr>
        <p:txBody>
          <a:bodyPr/>
          <a:lstStyle/>
          <a:p>
            <a:r>
              <a:rPr lang="en-US" dirty="0" smtClean="0"/>
              <a:t>STICKING, STUCK, OR STOP</a:t>
            </a:r>
          </a:p>
          <a:p>
            <a:r>
              <a:rPr lang="en-US" dirty="0" smtClean="0"/>
              <a:t>40-50% of first time marriages will end in divorce.</a:t>
            </a:r>
          </a:p>
          <a:p>
            <a:r>
              <a:rPr lang="en-US" dirty="0" smtClean="0"/>
              <a:t>Couples setting lower expectations</a:t>
            </a:r>
            <a:endParaRPr lang="en-US" dirty="0"/>
          </a:p>
        </p:txBody>
      </p:sp>
    </p:spTree>
    <p:extLst>
      <p:ext uri="{BB962C8B-B14F-4D97-AF65-F5344CB8AC3E}">
        <p14:creationId xmlns:p14="http://schemas.microsoft.com/office/powerpoint/2010/main" val="373830890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72"/>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457200" y="1049023"/>
            <a:ext cx="8002169" cy="737225"/>
          </a:xfrm>
        </p:spPr>
        <p:txBody>
          <a:bodyPr>
            <a:normAutofit fontScale="90000"/>
          </a:bodyPr>
          <a:lstStyle/>
          <a:p>
            <a:r>
              <a:rPr lang="en-US" dirty="0" smtClean="0"/>
              <a:t>The Science of Love </a:t>
            </a:r>
            <a:endParaRPr lang="en-US" dirty="0"/>
          </a:p>
        </p:txBody>
      </p:sp>
      <p:sp>
        <p:nvSpPr>
          <p:cNvPr id="3" name="Content Placeholder 2"/>
          <p:cNvSpPr>
            <a:spLocks noGrp="1"/>
          </p:cNvSpPr>
          <p:nvPr>
            <p:ph idx="1"/>
          </p:nvPr>
        </p:nvSpPr>
        <p:spPr>
          <a:xfrm>
            <a:off x="728133" y="1904131"/>
            <a:ext cx="7731236" cy="4097867"/>
          </a:xfrm>
        </p:spPr>
        <p:txBody>
          <a:bodyPr>
            <a:normAutofit/>
          </a:bodyPr>
          <a:lstStyle/>
          <a:p>
            <a:r>
              <a:rPr lang="en-US" sz="2400" dirty="0" smtClean="0"/>
              <a:t>“</a:t>
            </a:r>
            <a:r>
              <a:rPr lang="en-US" sz="2400" i="1" dirty="0" smtClean="0"/>
              <a:t>Falling in Love</a:t>
            </a:r>
            <a:r>
              <a:rPr lang="en-US" sz="2400" dirty="0" smtClean="0"/>
              <a:t>”</a:t>
            </a:r>
          </a:p>
          <a:p>
            <a:r>
              <a:rPr lang="en-US" sz="2400" dirty="0" smtClean="0"/>
              <a:t>Infatuation/</a:t>
            </a:r>
            <a:r>
              <a:rPr lang="en-US" sz="2400" i="1" dirty="0" smtClean="0"/>
              <a:t>“Falling in Like”</a:t>
            </a:r>
          </a:p>
          <a:p>
            <a:r>
              <a:rPr lang="en-US" sz="2400" dirty="0" smtClean="0"/>
              <a:t>The Power of Love</a:t>
            </a:r>
          </a:p>
          <a:p>
            <a:pPr lvl="1"/>
            <a:r>
              <a:rPr lang="en-US" sz="2000" dirty="0" smtClean="0"/>
              <a:t>Humans need to connect with someone</a:t>
            </a:r>
          </a:p>
          <a:p>
            <a:pPr lvl="1"/>
            <a:r>
              <a:rPr lang="en-US" sz="2000" dirty="0" smtClean="0"/>
              <a:t>Spouse is usually the </a:t>
            </a:r>
            <a:r>
              <a:rPr lang="en-US" sz="2000" dirty="0"/>
              <a:t>p</a:t>
            </a:r>
            <a:r>
              <a:rPr lang="en-US" sz="2000" dirty="0" smtClean="0"/>
              <a:t>rimary or only source of support, comfort, and intimacy</a:t>
            </a:r>
          </a:p>
          <a:p>
            <a:pPr lvl="1"/>
            <a:r>
              <a:rPr lang="en-US" sz="2000" dirty="0" smtClean="0"/>
              <a:t>Loneliness and isolation are dangerous for humankind</a:t>
            </a:r>
          </a:p>
          <a:p>
            <a:pPr lvl="1"/>
            <a:r>
              <a:rPr lang="en-US" sz="2000" dirty="0" smtClean="0"/>
              <a:t>Scientists agree that people need to be in “forever” committed relationships</a:t>
            </a:r>
            <a:endParaRPr lang="en-US" sz="2000" dirty="0"/>
          </a:p>
        </p:txBody>
      </p:sp>
    </p:spTree>
    <p:extLst>
      <p:ext uri="{BB962C8B-B14F-4D97-AF65-F5344CB8AC3E}">
        <p14:creationId xmlns:p14="http://schemas.microsoft.com/office/powerpoint/2010/main" val="113712429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72"/>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524932" y="924544"/>
            <a:ext cx="8002169" cy="737225"/>
          </a:xfrm>
        </p:spPr>
        <p:txBody>
          <a:bodyPr>
            <a:normAutofit fontScale="90000"/>
          </a:bodyPr>
          <a:lstStyle/>
          <a:p>
            <a:r>
              <a:rPr lang="en-US" dirty="0" smtClean="0"/>
              <a:t>GOD AND MARRIAGE</a:t>
            </a:r>
            <a:endParaRPr lang="en-US" dirty="0"/>
          </a:p>
        </p:txBody>
      </p:sp>
      <p:sp>
        <p:nvSpPr>
          <p:cNvPr id="3" name="Content Placeholder 2"/>
          <p:cNvSpPr>
            <a:spLocks noGrp="1"/>
          </p:cNvSpPr>
          <p:nvPr>
            <p:ph idx="1"/>
          </p:nvPr>
        </p:nvSpPr>
        <p:spPr>
          <a:xfrm>
            <a:off x="592666" y="1661769"/>
            <a:ext cx="7866703" cy="3739964"/>
          </a:xfrm>
        </p:spPr>
        <p:txBody>
          <a:bodyPr>
            <a:normAutofit/>
          </a:bodyPr>
          <a:lstStyle/>
          <a:p>
            <a:r>
              <a:rPr lang="en-US" sz="2000" dirty="0" smtClean="0"/>
              <a:t>Not good for the man to be alone</a:t>
            </a:r>
          </a:p>
          <a:p>
            <a:pPr lvl="1"/>
            <a:r>
              <a:rPr lang="en-US" sz="1800" dirty="0" smtClean="0"/>
              <a:t>Needs a helper</a:t>
            </a:r>
          </a:p>
          <a:p>
            <a:pPr lvl="1"/>
            <a:r>
              <a:rPr lang="en-US" sz="1800" dirty="0" smtClean="0"/>
              <a:t>Science agrees with the Bible</a:t>
            </a:r>
          </a:p>
          <a:p>
            <a:r>
              <a:rPr lang="en-US" sz="2000" dirty="0" smtClean="0"/>
              <a:t>God created human beings to be in relationship with Him first</a:t>
            </a:r>
          </a:p>
          <a:p>
            <a:r>
              <a:rPr lang="en-US" sz="2000" dirty="0" smtClean="0"/>
              <a:t>Then God created marriage because He knew we would need the kind of relationship where trust, safety, openness and closeness could thrive. That’s what we call intimacy.</a:t>
            </a:r>
          </a:p>
          <a:p>
            <a:pPr lvl="1"/>
            <a:r>
              <a:rPr lang="en-US" sz="1800" dirty="0" smtClean="0"/>
              <a:t>Marriage provides the safety of a covenant </a:t>
            </a:r>
          </a:p>
          <a:p>
            <a:pPr lvl="1"/>
            <a:r>
              <a:rPr lang="en-US" sz="1800" dirty="0" smtClean="0"/>
              <a:t>A mutually binding agreement that is not found in other replicas of this institution that is not found in other replicas such as cohabitation and consensual relationships.</a:t>
            </a:r>
          </a:p>
        </p:txBody>
      </p:sp>
    </p:spTree>
    <p:extLst>
      <p:ext uri="{BB962C8B-B14F-4D97-AF65-F5344CB8AC3E}">
        <p14:creationId xmlns:p14="http://schemas.microsoft.com/office/powerpoint/2010/main" val="104278154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72"/>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457200" y="1133148"/>
            <a:ext cx="8002169" cy="737225"/>
          </a:xfrm>
        </p:spPr>
        <p:txBody>
          <a:bodyPr>
            <a:normAutofit fontScale="90000"/>
          </a:bodyPr>
          <a:lstStyle/>
          <a:p>
            <a:r>
              <a:rPr lang="en-US" dirty="0" smtClean="0"/>
              <a:t>MARRIAGE AND THE FALL</a:t>
            </a:r>
            <a:endParaRPr lang="en-US" dirty="0"/>
          </a:p>
        </p:txBody>
      </p:sp>
      <p:sp>
        <p:nvSpPr>
          <p:cNvPr id="3" name="Content Placeholder 2"/>
          <p:cNvSpPr>
            <a:spLocks noGrp="1"/>
          </p:cNvSpPr>
          <p:nvPr>
            <p:ph idx="1"/>
          </p:nvPr>
        </p:nvSpPr>
        <p:spPr>
          <a:xfrm>
            <a:off x="927684" y="2225973"/>
            <a:ext cx="7061200" cy="2854028"/>
          </a:xfrm>
        </p:spPr>
        <p:txBody>
          <a:bodyPr>
            <a:normAutofit/>
          </a:bodyPr>
          <a:lstStyle/>
          <a:p>
            <a:pPr marL="0" indent="0">
              <a:buNone/>
            </a:pPr>
            <a:r>
              <a:rPr lang="en-US" sz="2400" i="1" dirty="0" smtClean="0"/>
              <a:t>“</a:t>
            </a:r>
            <a:r>
              <a:rPr lang="en-US" sz="2400" i="1" dirty="0"/>
              <a:t>Like every other one of God’s good gifts entrusted to the keeping of humanity, marriage has been perverted by sin; but it is the purpose of the gospel to restore its purity and beauty…The grace of Christ and this alone, can make this institution what God designed it should be—an agent for the blessing and uplifting of humanity. (AH, 100.1, 2</a:t>
            </a:r>
            <a:r>
              <a:rPr lang="en-US" sz="2400" i="1" dirty="0" smtClean="0"/>
              <a:t>)</a:t>
            </a:r>
            <a:endParaRPr lang="en-US" sz="2400" dirty="0"/>
          </a:p>
        </p:txBody>
      </p:sp>
    </p:spTree>
    <p:extLst>
      <p:ext uri="{BB962C8B-B14F-4D97-AF65-F5344CB8AC3E}">
        <p14:creationId xmlns:p14="http://schemas.microsoft.com/office/powerpoint/2010/main" val="363268277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72"/>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411480" y="1104553"/>
            <a:ext cx="8047889" cy="896624"/>
          </a:xfrm>
        </p:spPr>
        <p:txBody>
          <a:bodyPr>
            <a:noAutofit/>
          </a:bodyPr>
          <a:lstStyle/>
          <a:p>
            <a:r>
              <a:rPr lang="en-US" sz="3600" dirty="0" smtClean="0"/>
              <a:t>COVENANT COMMITMENT IN CONTEMPORARY TIMES</a:t>
            </a:r>
            <a:endParaRPr lang="en-US" sz="3600" dirty="0"/>
          </a:p>
        </p:txBody>
      </p:sp>
      <p:sp>
        <p:nvSpPr>
          <p:cNvPr id="3" name="Content Placeholder 2"/>
          <p:cNvSpPr>
            <a:spLocks noGrp="1"/>
          </p:cNvSpPr>
          <p:nvPr>
            <p:ph idx="1"/>
          </p:nvPr>
        </p:nvSpPr>
        <p:spPr>
          <a:xfrm>
            <a:off x="893209" y="2131982"/>
            <a:ext cx="7566160" cy="3286685"/>
          </a:xfrm>
        </p:spPr>
        <p:txBody>
          <a:bodyPr>
            <a:normAutofit/>
          </a:bodyPr>
          <a:lstStyle/>
          <a:p>
            <a:r>
              <a:rPr lang="en-US" sz="2400" dirty="0" smtClean="0"/>
              <a:t>Covenant love is a love that endures, renews, forgives, and restores. (2 Chron. 7:14)</a:t>
            </a:r>
          </a:p>
          <a:p>
            <a:r>
              <a:rPr lang="en-US" sz="2400" dirty="0" smtClean="0"/>
              <a:t>God speaks about His relationship with us as a marriage</a:t>
            </a:r>
          </a:p>
          <a:p>
            <a:pPr lvl="1"/>
            <a:r>
              <a:rPr lang="en-US" sz="2000" dirty="0"/>
              <a:t>He elevates marriage as a symbol of the union of Christ and the Church (Eph. 5:32</a:t>
            </a:r>
            <a:r>
              <a:rPr lang="en-US" sz="2000" dirty="0" smtClean="0"/>
              <a:t>)</a:t>
            </a:r>
          </a:p>
          <a:p>
            <a:r>
              <a:rPr lang="en-US" sz="2400" dirty="0" smtClean="0"/>
              <a:t>Covenant love and commitment requires an interdependence  that goes against the individuality of our postmodern times.</a:t>
            </a:r>
            <a:endParaRPr lang="en-US" sz="2000" dirty="0"/>
          </a:p>
        </p:txBody>
      </p:sp>
    </p:spTree>
    <p:extLst>
      <p:ext uri="{BB962C8B-B14F-4D97-AF65-F5344CB8AC3E}">
        <p14:creationId xmlns:p14="http://schemas.microsoft.com/office/powerpoint/2010/main" val="327948748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72"/>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567690" y="1073517"/>
            <a:ext cx="8002169" cy="1229134"/>
          </a:xfrm>
        </p:spPr>
        <p:txBody>
          <a:bodyPr>
            <a:normAutofit fontScale="90000"/>
          </a:bodyPr>
          <a:lstStyle/>
          <a:p>
            <a:r>
              <a:rPr lang="en-US" dirty="0" smtClean="0"/>
              <a:t>ROCK AND SAND </a:t>
            </a:r>
            <a:br>
              <a:rPr lang="en-US" dirty="0" smtClean="0"/>
            </a:br>
            <a:r>
              <a:rPr lang="en-US" dirty="0" smtClean="0"/>
              <a:t>MARRIAGE BUILDERS</a:t>
            </a:r>
            <a:endParaRPr lang="en-US" dirty="0"/>
          </a:p>
        </p:txBody>
      </p:sp>
      <p:sp>
        <p:nvSpPr>
          <p:cNvPr id="3" name="Content Placeholder 2"/>
          <p:cNvSpPr>
            <a:spLocks noGrp="1"/>
          </p:cNvSpPr>
          <p:nvPr>
            <p:ph idx="1"/>
          </p:nvPr>
        </p:nvSpPr>
        <p:spPr>
          <a:xfrm>
            <a:off x="834177" y="2596160"/>
            <a:ext cx="7469193" cy="2348374"/>
          </a:xfrm>
        </p:spPr>
        <p:txBody>
          <a:bodyPr/>
          <a:lstStyle/>
          <a:p>
            <a:r>
              <a:rPr lang="en-US" dirty="0" smtClean="0"/>
              <a:t>Read Matthew 7:24-27</a:t>
            </a:r>
          </a:p>
          <a:p>
            <a:r>
              <a:rPr lang="en-US" dirty="0" smtClean="0"/>
              <a:t>Two men and two different building styles</a:t>
            </a:r>
          </a:p>
          <a:p>
            <a:pPr lvl="1"/>
            <a:r>
              <a:rPr lang="en-US" dirty="0" smtClean="0"/>
              <a:t>One built on the Sand</a:t>
            </a:r>
          </a:p>
          <a:p>
            <a:pPr lvl="1"/>
            <a:r>
              <a:rPr lang="en-US" dirty="0" smtClean="0"/>
              <a:t>One built on the ROCK</a:t>
            </a:r>
          </a:p>
          <a:p>
            <a:pPr marL="457200" lvl="1" indent="0">
              <a:buNone/>
            </a:pPr>
            <a:endParaRPr lang="en-US" dirty="0" smtClean="0"/>
          </a:p>
        </p:txBody>
      </p:sp>
    </p:spTree>
    <p:extLst>
      <p:ext uri="{BB962C8B-B14F-4D97-AF65-F5344CB8AC3E}">
        <p14:creationId xmlns:p14="http://schemas.microsoft.com/office/powerpoint/2010/main" val="222287799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72"/>
            <a:ext cx="9152418" cy="6863178"/>
          </a:xfrm>
          <a:prstGeom prst="rect">
            <a:avLst/>
          </a:prstGeom>
        </p:spPr>
      </p:pic>
      <p:sp>
        <p:nvSpPr>
          <p:cNvPr id="8" name="Rectangle 7"/>
          <p:cNvSpPr/>
          <p:nvPr/>
        </p:nvSpPr>
        <p:spPr>
          <a:xfrm>
            <a:off x="411480" y="6396335"/>
            <a:ext cx="6252210" cy="261610"/>
          </a:xfrm>
          <a:prstGeom prst="rect">
            <a:avLst/>
          </a:prstGeom>
        </p:spPr>
        <p:txBody>
          <a:bodyPr wrap="square">
            <a:spAutoFit/>
          </a:bodyPr>
          <a:lstStyle/>
          <a:p>
            <a:r>
              <a:rPr lang="en-US" sz="1100" b="1" dirty="0" smtClean="0">
                <a:solidFill>
                  <a:schemeClr val="bg1"/>
                </a:solidFill>
              </a:rPr>
              <a:t>BUILDING YOUR MARRIAGE ON THE ROCK</a:t>
            </a:r>
            <a:endParaRPr lang="en-US" sz="1100" dirty="0"/>
          </a:p>
        </p:txBody>
      </p:sp>
      <p:sp>
        <p:nvSpPr>
          <p:cNvPr id="2" name="Title 1"/>
          <p:cNvSpPr>
            <a:spLocks noGrp="1"/>
          </p:cNvSpPr>
          <p:nvPr>
            <p:ph type="title"/>
          </p:nvPr>
        </p:nvSpPr>
        <p:spPr>
          <a:xfrm>
            <a:off x="457200" y="1132153"/>
            <a:ext cx="8002169" cy="845824"/>
          </a:xfrm>
        </p:spPr>
        <p:txBody>
          <a:bodyPr>
            <a:normAutofit fontScale="90000"/>
          </a:bodyPr>
          <a:lstStyle/>
          <a:p>
            <a:r>
              <a:rPr lang="en-US" dirty="0" smtClean="0"/>
              <a:t>TIPS TO BUILDING YOUR </a:t>
            </a:r>
            <a:br>
              <a:rPr lang="en-US" dirty="0" smtClean="0"/>
            </a:br>
            <a:r>
              <a:rPr lang="en-US" dirty="0" smtClean="0"/>
              <a:t>MARRIAGE ON THE ROCK</a:t>
            </a:r>
            <a:endParaRPr lang="en-US" dirty="0"/>
          </a:p>
        </p:txBody>
      </p:sp>
      <p:sp>
        <p:nvSpPr>
          <p:cNvPr id="3" name="Content Placeholder 2"/>
          <p:cNvSpPr>
            <a:spLocks noGrp="1"/>
          </p:cNvSpPr>
          <p:nvPr>
            <p:ph idx="1"/>
          </p:nvPr>
        </p:nvSpPr>
        <p:spPr>
          <a:xfrm>
            <a:off x="922818" y="2331144"/>
            <a:ext cx="7536551" cy="2816590"/>
          </a:xfrm>
        </p:spPr>
        <p:txBody>
          <a:bodyPr>
            <a:normAutofit/>
          </a:bodyPr>
          <a:lstStyle/>
          <a:p>
            <a:pPr marL="514350" lvl="0" indent="-514350">
              <a:buAutoNum type="arabicPeriod"/>
            </a:pPr>
            <a:r>
              <a:rPr lang="en-US" sz="2800" b="1" dirty="0" smtClean="0"/>
              <a:t>Build </a:t>
            </a:r>
            <a:r>
              <a:rPr lang="en-US" sz="2800" b="1" dirty="0"/>
              <a:t>your marriage on covenant love</a:t>
            </a:r>
            <a:r>
              <a:rPr lang="en-US" sz="2800" dirty="0"/>
              <a:t>. </a:t>
            </a:r>
            <a:endParaRPr lang="en-US" sz="2800" dirty="0" smtClean="0"/>
          </a:p>
          <a:p>
            <a:pPr marL="514350" indent="-514350">
              <a:buFont typeface="Arial"/>
              <a:buAutoNum type="arabicPeriod"/>
            </a:pPr>
            <a:r>
              <a:rPr lang="en-US" sz="2800" b="1" dirty="0"/>
              <a:t>Accept each other’s faults and imperfections.</a:t>
            </a:r>
            <a:endParaRPr lang="en-US" sz="2800" dirty="0"/>
          </a:p>
          <a:p>
            <a:pPr marL="514350" indent="-514350">
              <a:buFont typeface="Arial"/>
              <a:buAutoNum type="arabicPeriod"/>
            </a:pPr>
            <a:r>
              <a:rPr lang="en-US" sz="2800" b="1" dirty="0"/>
              <a:t>Listen, Listen, Listen to each other. </a:t>
            </a:r>
            <a:endParaRPr lang="en-US" sz="2800" dirty="0"/>
          </a:p>
          <a:p>
            <a:pPr marL="514350" indent="-514350">
              <a:buFont typeface="Arial"/>
              <a:buAutoNum type="arabicPeriod"/>
            </a:pPr>
            <a:r>
              <a:rPr lang="en-US" sz="2800" b="1" dirty="0"/>
              <a:t>Forgive often.</a:t>
            </a:r>
            <a:endParaRPr lang="en-US" sz="2800" dirty="0"/>
          </a:p>
          <a:p>
            <a:pPr marL="514350" indent="-514350">
              <a:buFont typeface="Arial"/>
              <a:buAutoNum type="arabicPeriod"/>
            </a:pPr>
            <a:r>
              <a:rPr lang="en-US" sz="2800" b="1" dirty="0"/>
              <a:t>Hug more</a:t>
            </a:r>
            <a:r>
              <a:rPr lang="en-US" sz="2800" b="1" dirty="0" smtClean="0"/>
              <a:t>.</a:t>
            </a:r>
            <a:endParaRPr lang="en-US" sz="2800" dirty="0"/>
          </a:p>
        </p:txBody>
      </p:sp>
    </p:spTree>
    <p:extLst>
      <p:ext uri="{BB962C8B-B14F-4D97-AF65-F5344CB8AC3E}">
        <p14:creationId xmlns:p14="http://schemas.microsoft.com/office/powerpoint/2010/main" val="62348141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PPT 2 template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2 template " id="{B57066C0-B180-B84F-A886-994B413AE9B8}" vid="{3A5BFEDB-7C49-244C-BAFE-94B3B185B5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 2 template .potx</Template>
  <TotalTime>199</TotalTime>
  <Words>2150</Words>
  <Application>Microsoft Macintosh PowerPoint</Application>
  <PresentationFormat>On-screen Show (4:3)</PresentationFormat>
  <Paragraphs>94</Paragraphs>
  <Slides>11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Georgia</vt:lpstr>
      <vt:lpstr>PPT 2 template </vt:lpstr>
      <vt:lpstr>PowerPoint Presentation</vt:lpstr>
      <vt:lpstr>WEDDED BLISS</vt:lpstr>
      <vt:lpstr>HAPPILY EVER AFTER?</vt:lpstr>
      <vt:lpstr>The Science of Love </vt:lpstr>
      <vt:lpstr>GOD AND MARRIAGE</vt:lpstr>
      <vt:lpstr>MARRIAGE AND THE FALL</vt:lpstr>
      <vt:lpstr>COVENANT COMMITMENT IN CONTEMPORARY TIMES</vt:lpstr>
      <vt:lpstr>ROCK AND SAND  MARRIAGE BUILDERS</vt:lpstr>
      <vt:lpstr>TIPS TO BUILDING YOUR  MARRIAGE ON THE ROCK</vt:lpstr>
      <vt:lpstr>HAPPILY EVER AFTER?</vt:lpstr>
      <vt:lpstr>THE PROMISE OF SUCCESS</vt:lpstr>
    </vt:vector>
  </TitlesOfParts>
  <Company>GC</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rosemay</dc:creator>
  <cp:lastModifiedBy>Microsoft Office User</cp:lastModifiedBy>
  <cp:revision>19</cp:revision>
  <dcterms:created xsi:type="dcterms:W3CDTF">2015-08-17T22:20:08Z</dcterms:created>
  <dcterms:modified xsi:type="dcterms:W3CDTF">2016-10-13T02:29:00Z</dcterms:modified>
</cp:coreProperties>
</file>