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2"/>
    <p:restoredTop sz="94737"/>
  </p:normalViewPr>
  <p:slideViewPr>
    <p:cSldViewPr snapToGrid="0" snapToObjects="1">
      <p:cViewPr>
        <p:scale>
          <a:sx n="112" d="100"/>
          <a:sy n="112" d="100"/>
        </p:scale>
        <p:origin x="320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BC03A-42F5-B04E-BED9-206316EB6796}" type="datetimeFigureOut">
              <a:rPr lang="en-US" smtClean="0"/>
              <a:t>9/7/17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BD0EC-813D-8143-9A7F-AA808282D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2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Suggested to look for examples from the state/country</a:t>
            </a:r>
            <a:r>
              <a:rPr lang="en-US" baseline="0" dirty="0" smtClean="0"/>
              <a:t> that you are presenting this seminar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BD0EC-813D-8143-9A7F-AA808282DF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6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purchased from Getty Images/GCFM General Conference Headquarters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BD0EC-813D-8143-9A7F-AA808282DF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5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4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6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1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2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1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9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60444-D0A7-974E-B483-81E0C00C4638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A780A-563C-0046-B457-B0B9E957C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hyperlink" Target="https://video.search.yahoo.com/yhs/search?fr=yhs-mozilla-002&amp;hsimp=yhs-002&amp;hspart=mozilla&amp;p=butterfly+kisses#id=4&amp;vid=499d772e936c6c094e604963ba5db9a4&amp;action=view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4-G3IAu5vz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secure.in.gov/judiciary/rules/parenting/parenting.pdf" TargetMode="External"/><Relationship Id="rId5" Type="http://schemas.openxmlformats.org/officeDocument/2006/relationships/hyperlink" Target="http://courts.mi.gov/Administration/SCAO/Resources/Documents/Publications/Manuals/focb/pt_gdlns.pd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" y="0"/>
            <a:ext cx="914551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3180" y="2043932"/>
            <a:ext cx="597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solidFill>
                  <a:srgbClr val="7030A0"/>
                </a:solidFill>
                <a:latin typeface="+mj-lt"/>
              </a:rPr>
              <a:t>Uplifting the </a:t>
            </a:r>
          </a:p>
          <a:p>
            <a:pPr algn="r"/>
            <a:r>
              <a:rPr lang="en-US" sz="4800" b="1" dirty="0" smtClean="0">
                <a:solidFill>
                  <a:srgbClr val="7030A0"/>
                </a:solidFill>
                <a:latin typeface="+mj-lt"/>
              </a:rPr>
              <a:t>Non-Custodial Parent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9545" y="4949369"/>
            <a:ext cx="4575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n w="18415" cmpd="sng">
                  <a:noFill/>
                  <a:prstDash val="solid"/>
                </a:ln>
                <a:solidFill>
                  <a:srgbClr val="941100"/>
                </a:solidFill>
              </a:rPr>
              <a:t>Written by </a:t>
            </a:r>
            <a:r>
              <a:rPr lang="en-US" sz="1100" i="1" spc="50" dirty="0">
                <a:ln w="13500">
                  <a:noFill/>
                  <a:prstDash val="solid"/>
                </a:ln>
                <a:solidFill>
                  <a:srgbClr val="941100"/>
                </a:solidFill>
                <a:cs typeface="Georgia"/>
              </a:rPr>
              <a:t>Alina M. </a:t>
            </a:r>
            <a:r>
              <a:rPr lang="en-US" sz="1100" i="1" spc="50" dirty="0" err="1">
                <a:ln w="13500">
                  <a:noFill/>
                  <a:prstDash val="solid"/>
                </a:ln>
                <a:solidFill>
                  <a:srgbClr val="941100"/>
                </a:solidFill>
                <a:cs typeface="Georgia"/>
              </a:rPr>
              <a:t>Baltazar</a:t>
            </a:r>
            <a:r>
              <a:rPr lang="en-US" sz="1100" i="1" spc="50" dirty="0">
                <a:ln w="13500">
                  <a:noFill/>
                  <a:prstDash val="solid"/>
                </a:ln>
                <a:solidFill>
                  <a:srgbClr val="941100"/>
                </a:solidFill>
                <a:cs typeface="Georgia"/>
              </a:rPr>
              <a:t>, PhD, MSW, LMSW, CFLE and </a:t>
            </a:r>
          </a:p>
          <a:p>
            <a:pPr algn="r"/>
            <a:r>
              <a:rPr lang="en-US" sz="1100" i="1" spc="50" dirty="0">
                <a:ln w="13500">
                  <a:noFill/>
                  <a:prstDash val="solid"/>
                </a:ln>
                <a:solidFill>
                  <a:srgbClr val="941100"/>
                </a:solidFill>
                <a:cs typeface="Georgia"/>
              </a:rPr>
              <a:t>Oliver Davis, MSW, ACSW, LCSW</a:t>
            </a:r>
          </a:p>
          <a:p>
            <a:pPr algn="r"/>
            <a:endParaRPr lang="en-US" sz="1100" i="1" dirty="0">
              <a:ln w="1841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1555" y="3822889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spc="50" dirty="0">
                <a:ln w="135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Georgia"/>
              </a:rPr>
              <a:t>Presented by:</a:t>
            </a:r>
          </a:p>
          <a:p>
            <a:pPr algn="r"/>
            <a:r>
              <a:rPr lang="en-US" sz="2000" i="1" spc="50" dirty="0">
                <a:ln w="135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cs typeface="Georgia"/>
              </a:rPr>
              <a:t>(add presenter’s name here)</a:t>
            </a:r>
          </a:p>
        </p:txBody>
      </p:sp>
    </p:spTree>
    <p:extLst>
      <p:ext uri="{BB962C8B-B14F-4D97-AF65-F5344CB8AC3E}">
        <p14:creationId xmlns:p14="http://schemas.microsoft.com/office/powerpoint/2010/main" val="17340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Dating and Remarriage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1580" y="1473695"/>
            <a:ext cx="675513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Dating and remarriage can be difficult when juggling custody arrangements and conflict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There is a possible escalation of parental alienation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Try to get to know the new spouse and develop a relationship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Remember that blended families take time to blend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Examples of blended families in the Bible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Abraham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Joseph and his brothers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12620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0" b="90663" l="3657" r="92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70" y="2265356"/>
            <a:ext cx="6235161" cy="4119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699" y="1703070"/>
            <a:ext cx="7252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Drop the Gloves!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L</a:t>
            </a:r>
            <a:r>
              <a:rPr lang="en-US" sz="2800" b="1" dirty="0" smtClean="0">
                <a:solidFill>
                  <a:srgbClr val="C00000"/>
                </a:solidFill>
              </a:rPr>
              <a:t>earn to get along with the custodial parent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Making the Best of it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2995" y="1412140"/>
            <a:ext cx="71780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Make peace with the ex-spouse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Be respectful of the other parent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Don’t interrogate the child about the ex, especially as it relates to SDA issues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Stay involved with child’s school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Make the exchange of the child between parents as peaceful as possible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Learn about the mediation process and its’ benefits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Try to adjust the best you can to the new normal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b="1" dirty="0" smtClean="0"/>
              <a:t>Questions: </a:t>
            </a:r>
          </a:p>
          <a:p>
            <a:r>
              <a:rPr lang="en-US" dirty="0" smtClean="0"/>
              <a:t>What are three (3) strategies which you utilize to help keep the exchange of your child peaceful?</a:t>
            </a:r>
          </a:p>
          <a:p>
            <a:endParaRPr lang="en-US" dirty="0"/>
          </a:p>
          <a:p>
            <a:r>
              <a:rPr lang="en-US" dirty="0" smtClean="0"/>
              <a:t>If you used mediation, how was it helpful to you as the non-custodial parent in resolving custody matters with the custodial parent?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78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140"/>
          <a:stretch/>
        </p:blipFill>
        <p:spPr>
          <a:xfrm>
            <a:off x="5523273" y="2529294"/>
            <a:ext cx="2578014" cy="3118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/>
          <a:stretch/>
        </p:blipFill>
        <p:spPr>
          <a:xfrm>
            <a:off x="1531620" y="3426411"/>
            <a:ext cx="3675747" cy="2605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114" y="1406736"/>
            <a:ext cx="6354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Children need and deserve the love, care and support of both parents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242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5" y="0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3375" y="1040130"/>
            <a:ext cx="719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Ways Custodial Parent Can Be Supportive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03860" y="1768256"/>
            <a:ext cx="785241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900" dirty="0" smtClean="0"/>
              <a:t>Be open to child spending more time with non-custodial parent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/>
              <a:t>Let go of concerns over ex’s parenting style unless there is neglect or abuse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/>
              <a:t>Decrease hostility with ex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/>
              <a:t>Practice Forgiveness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/>
              <a:t>Increase non-custodial parent involvement in child’s life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endParaRPr lang="en-US" sz="1200" dirty="0"/>
          </a:p>
          <a:p>
            <a:r>
              <a:rPr lang="en-US" b="1" dirty="0" smtClean="0"/>
              <a:t>Questions:</a:t>
            </a:r>
          </a:p>
          <a:p>
            <a:r>
              <a:rPr lang="en-US" dirty="0" smtClean="0"/>
              <a:t>What could the custodial parent in your relationship do differently to build more support in your co-parenting of your child?</a:t>
            </a:r>
          </a:p>
          <a:p>
            <a:endParaRPr lang="en-US" sz="1200" dirty="0"/>
          </a:p>
          <a:p>
            <a:r>
              <a:rPr lang="en-US" dirty="0" smtClean="0"/>
              <a:t>Discuss three (</a:t>
            </a:r>
            <a:r>
              <a:rPr lang="en-US" dirty="0"/>
              <a:t>3</a:t>
            </a:r>
            <a:r>
              <a:rPr lang="en-US" dirty="0" smtClean="0"/>
              <a:t>) ways to get your thoughts across to the custodial parent in a non-confrontational manner as it relates to parenting.</a:t>
            </a:r>
          </a:p>
          <a:p>
            <a:endParaRPr lang="en-US" sz="1200" dirty="0" smtClean="0"/>
          </a:p>
          <a:p>
            <a:r>
              <a:rPr lang="en-US" dirty="0" smtClean="0"/>
              <a:t>Butterfly Kisses</a:t>
            </a:r>
          </a:p>
          <a:p>
            <a:r>
              <a:rPr lang="en-US" sz="1400" dirty="0" smtClean="0">
                <a:hlinkClick r:id="rId3"/>
              </a:rPr>
              <a:t>https://video.search.yahoo.com/yhs/search?fr=yhs-mozilla-002&amp;hsimp=yhs-002&amp;hspart=mozilla&amp;p=butterfly+kisses - id=4&amp;vid=499d772e936c6c094e604963ba5db9a4&amp;action=view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5855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5890" y="1531620"/>
            <a:ext cx="654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Ways Family Can be Supportive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45870" y="2628900"/>
            <a:ext cx="6572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ow can your family and close friends be more supportive of you in your role as a non-custodial parent?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 understanding of non-custodial parent’s scheduling difficulties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Try not to alienate the non-custodial parent or child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Encourage the healing process and a healthy relationship between the non-custodial parent and child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Stay in touch with child and make time together memorable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3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1590" y="1577340"/>
            <a:ext cx="6503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Ways Church can be Supportive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91590" y="2223671"/>
            <a:ext cx="65036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Don’t judge lest you be judged (Matthew 7:1)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We all have fallen short of the glory of God (Romans 3:23)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Be supportive of both ex-spouses and their children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Be aware of Parenting Time Guidelines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b="1" dirty="0" smtClean="0"/>
              <a:t>Questions: </a:t>
            </a:r>
          </a:p>
          <a:p>
            <a:endParaRPr lang="en-US" b="1" dirty="0" smtClean="0"/>
          </a:p>
          <a:p>
            <a:r>
              <a:rPr lang="en-US" dirty="0" smtClean="0"/>
              <a:t>What </a:t>
            </a:r>
            <a:r>
              <a:rPr lang="en-US" dirty="0"/>
              <a:t>are three (3) ways in which the local church can be more helpful to non-custodial parents and their children?</a:t>
            </a:r>
          </a:p>
          <a:p>
            <a:endParaRPr lang="en-US" dirty="0"/>
          </a:p>
          <a:p>
            <a:r>
              <a:rPr lang="en-US" dirty="0" smtClean="0"/>
              <a:t>What are three (3) areas of growth which you need to nurture for you to become a better non-custodial parent to your family (which includes the custodial parent)?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</p:spTree>
    <p:extLst>
      <p:ext uri="{BB962C8B-B14F-4D97-AF65-F5344CB8AC3E}">
        <p14:creationId xmlns:p14="http://schemas.microsoft.com/office/powerpoint/2010/main" val="10886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Bible Text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8810" y="2120563"/>
            <a:ext cx="6915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As a father (the non-custodial parent) has compassion on his children, so the Lord has compassion on his children, so the Lord has compassion on those who fear him</a:t>
            </a:r>
            <a:r>
              <a:rPr lang="mr-IN" sz="3200" b="1" dirty="0" smtClean="0"/>
              <a:t>…</a:t>
            </a:r>
            <a:r>
              <a:rPr lang="en-US" sz="3200" b="1" dirty="0" smtClean="0"/>
              <a:t> Psalm 103:13 NIV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98810" y="5206841"/>
            <a:ext cx="691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https://www.youtube.com/watch?v=4-G3IAu5vzI</a:t>
            </a:r>
            <a:endParaRPr lang="en-US" dirty="0"/>
          </a:p>
          <a:p>
            <a:r>
              <a:rPr lang="en-US" dirty="0" smtClean="0"/>
              <a:t>I’ll Help You Cry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Purpose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3075" y="2537460"/>
            <a:ext cx="686943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Raise awareness of the challenges and strengths of being a non-custodial parent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Help to promote building the co-parenting relationship between the non-custodial parent as they seek to adjust to a “new normal” pattern of family living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Present ways in which the church can be a safe haven for both the non-custodial parent and the custodial parent as they work together to rear their child(</a:t>
            </a:r>
            <a:r>
              <a:rPr lang="en-US" sz="2000" dirty="0" err="1" smtClean="0"/>
              <a:t>ren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9199" y="1664912"/>
            <a:ext cx="5857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purpose of this seminar is to: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615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D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efinitions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5870" y="1396751"/>
            <a:ext cx="69037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typical custody arrangement between divorced or never married parents is for one parent to have primary custody and the other parent to be the non-custodial parent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This means one parent has the physical custody where the child resides with the custodial parent on a regular basis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courts usually arrange for the non-custodial parent to have pre-determined visitation times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If the parents reside in the same area children may stay with the non-custodial parent every other weekend and one evening a week.  With school aged children school holidays are often split between the two parents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When parents live in different states it is more complicated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The non-custodial parent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1655" y="1391483"/>
            <a:ext cx="67322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Many non-custodial parents are fathers who are divorced from the child’s mother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Increasingly, parents were never married.  Paternity needs to be determined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With more women pursuing careers, sometimes the mother is the non-custodial parent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Some custodial mothers are not able to financially provide for or manage their children so voluntarily give up custody to the father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b="1" dirty="0" smtClean="0"/>
              <a:t>Question:  </a:t>
            </a:r>
            <a:r>
              <a:rPr lang="en-US" dirty="0" smtClean="0"/>
              <a:t>What are three (3) ways your parenting of your child has changed since becoming a non-custodial parent?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Struggles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1817370"/>
            <a:ext cx="71380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Limited time with child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Losing close relationship with child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Public shaming, especially for non-custodial mother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Lack of support from church and family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b="1" dirty="0" smtClean="0"/>
              <a:t>Questions:</a:t>
            </a:r>
            <a:endParaRPr lang="en-US" b="1" dirty="0"/>
          </a:p>
          <a:p>
            <a:r>
              <a:rPr lang="en-US" dirty="0"/>
              <a:t>H</a:t>
            </a:r>
            <a:r>
              <a:rPr lang="en-US" dirty="0" smtClean="0"/>
              <a:t>ow does being a non-custodial parent affect your professional work?</a:t>
            </a:r>
          </a:p>
          <a:p>
            <a:endParaRPr lang="en-US" sz="1200" dirty="0" smtClean="0"/>
          </a:p>
          <a:p>
            <a:r>
              <a:rPr lang="en-US" dirty="0" smtClean="0"/>
              <a:t>What are three (3) strengths which you possess that help you to be a successful, non-custodial parent?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Short Slide Title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8741" y="1368147"/>
            <a:ext cx="61950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/>
              <a:t>Every morning a parent morns the loss of a child who is still alive because not seeing the child feels like death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72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Parenting Time Guidelines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1611" y="1645920"/>
            <a:ext cx="62864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States determine minimum time child has with </a:t>
            </a:r>
            <a:r>
              <a:rPr lang="en-US" smtClean="0"/>
              <a:t>non-custodial parent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state gives vacation/holiday guidelines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Examples:</a:t>
            </a:r>
          </a:p>
          <a:p>
            <a:r>
              <a:rPr lang="en-US" dirty="0"/>
              <a:t>In the State of Indiana: The Indiana Time Guidelines  </a:t>
            </a:r>
            <a:r>
              <a:rPr lang="en-US" u="sng" dirty="0">
                <a:hlinkClick r:id="rId4"/>
              </a:rPr>
              <a:t>https://</a:t>
            </a:r>
            <a:r>
              <a:rPr lang="en-US" u="sng" dirty="0" smtClean="0">
                <a:hlinkClick r:id="rId4"/>
              </a:rPr>
              <a:t>secure.in.gov/judiciary/rules/parenting/parenting.pdf</a:t>
            </a:r>
            <a:endParaRPr lang="en-US" u="sng" dirty="0" smtClean="0"/>
          </a:p>
          <a:p>
            <a:endParaRPr lang="en-US" dirty="0"/>
          </a:p>
          <a:p>
            <a:r>
              <a:rPr lang="en-US" dirty="0"/>
              <a:t>In the State of Michigan: The Michigan Parenting Time Guideline </a:t>
            </a:r>
            <a:r>
              <a:rPr lang="en-US" u="sng" dirty="0">
                <a:hlinkClick r:id="rId5"/>
              </a:rPr>
              <a:t>http://</a:t>
            </a:r>
            <a:r>
              <a:rPr lang="en-US" u="sng" dirty="0" smtClean="0">
                <a:hlinkClick r:id="rId5"/>
              </a:rPr>
              <a:t>courts.mi.gov/Administration/SCAO/Resources/Documents/Publications/Manuals/focb/pt_gdlns.pdf</a:t>
            </a:r>
            <a:endParaRPr lang="en-US" u="sng" dirty="0" smtClean="0"/>
          </a:p>
          <a:p>
            <a:endParaRPr lang="en-US" u="sng" dirty="0"/>
          </a:p>
          <a:p>
            <a:r>
              <a:rPr lang="en-US" dirty="0"/>
              <a:t>Indicate various ways in which you as the non-custodial parent utilize the parenting time guidelines in your parenting of your child.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" y="-6072"/>
            <a:ext cx="9152415" cy="6863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070" y="6384905"/>
            <a:ext cx="62522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CREATING AWARENESS OF MEMBERS WITH DISABILITIES </a:t>
            </a:r>
            <a:r>
              <a:rPr lang="en-US" sz="1000" dirty="0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OUR CHURCH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20" y="152936"/>
            <a:ext cx="572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Parental Alienation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0180" y="1680210"/>
            <a:ext cx="63550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“Honor your (non-custodial parent) and your (custodial parent), that your days may be long in the land that the LORD your GOD is giving you.” </a:t>
            </a:r>
            <a:r>
              <a:rPr lang="en-US" dirty="0" smtClean="0"/>
              <a:t>Exodus 20:12 ESV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How to recognize parental alienation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Parental alienation leads to discouragement and pulling away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Damage that parental alienation causes to the child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How best to respond to parental alienation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b="1" dirty="0" smtClean="0"/>
              <a:t>Question:  </a:t>
            </a:r>
            <a:r>
              <a:rPr lang="en-US" dirty="0" smtClean="0"/>
              <a:t>What some key ways that you utilize to continually communicate with your child when he or she is with the custodial parent?</a:t>
            </a:r>
          </a:p>
        </p:txBody>
      </p:sp>
    </p:spTree>
    <p:extLst>
      <p:ext uri="{BB962C8B-B14F-4D97-AF65-F5344CB8AC3E}">
        <p14:creationId xmlns:p14="http://schemas.microsoft.com/office/powerpoint/2010/main" val="13190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1232</Words>
  <Application>Microsoft Macintosh PowerPoint</Application>
  <PresentationFormat>On-screen Show (4:3)</PresentationFormat>
  <Paragraphs>161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Georgia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GC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rosemay</dc:creator>
  <cp:lastModifiedBy>Venn, Dawn</cp:lastModifiedBy>
  <cp:revision>41</cp:revision>
  <dcterms:created xsi:type="dcterms:W3CDTF">2015-08-17T22:20:08Z</dcterms:created>
  <dcterms:modified xsi:type="dcterms:W3CDTF">2017-09-07T21:33:59Z</dcterms:modified>
</cp:coreProperties>
</file>