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10"/>
  </p:notesMasterIdLst>
  <p:sldIdLst>
    <p:sldId id="257" r:id="rId2"/>
    <p:sldId id="258" r:id="rId3"/>
    <p:sldId id="263" r:id="rId4"/>
    <p:sldId id="259" r:id="rId5"/>
    <p:sldId id="260" r:id="rId6"/>
    <p:sldId id="261" r:id="rId7"/>
    <p:sldId id="264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64A0CDF-254C-9C42-A7CC-E3BC6397CB8D}">
          <p14:sldIdLst>
            <p14:sldId id="257"/>
            <p14:sldId id="258"/>
            <p14:sldId id="263"/>
            <p14:sldId id="259"/>
            <p14:sldId id="260"/>
            <p14:sldId id="261"/>
            <p14:sldId id="264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9" d="100"/>
          <a:sy n="129" d="100"/>
        </p:scale>
        <p:origin x="-193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2B553-CC6D-0A43-9A77-0BECE078A744}" type="datetimeFigureOut">
              <a:rPr lang="en-US" smtClean="0"/>
              <a:t>8/24/15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AC411-7EBE-954E-B2E9-8F9C31B89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35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C411-7EBE-954E-B2E9-8F9C31B893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59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C411-7EBE-954E-B2E9-8F9C31B893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57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835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384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136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571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316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8529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871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799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036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6293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785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60444-D0A7-974E-B483-81E0C00C463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A780A-563C-0046-B457-B0B9E957C02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19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D02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74"/>
            <a:ext cx="9154278" cy="68645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2275" y="964739"/>
            <a:ext cx="826973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400" dirty="0">
                <a:solidFill>
                  <a:srgbClr val="FFD028"/>
                </a:solidFill>
                <a:latin typeface="Calibri"/>
              </a:rPr>
              <a:t>And They Lived Happily Ever After</a:t>
            </a:r>
            <a:endParaRPr lang="en-US" sz="4400" dirty="0">
              <a:solidFill>
                <a:srgbClr val="FFD028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8209" y="4496345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Willie Oliver , PhD, CFLE</a:t>
            </a:r>
          </a:p>
          <a:p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Elaine Oliver, MA, CFLE</a:t>
            </a:r>
          </a:p>
          <a:p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0991" y="2489877"/>
            <a:ext cx="754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  <a:cs typeface="Georgia"/>
              </a:rPr>
              <a:t>Presented by (</a:t>
            </a:r>
            <a:r>
              <a:rPr lang="en-US" sz="32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  <a:cs typeface="Georgia"/>
              </a:rPr>
              <a:t>add </a:t>
            </a:r>
            <a:r>
              <a:rPr lang="en-US" sz="32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  <a:cs typeface="Georgia"/>
              </a:rPr>
              <a:t>presenter’s </a:t>
            </a:r>
            <a:r>
              <a:rPr lang="en-US" sz="32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  <a:cs typeface="Georgia"/>
              </a:rPr>
              <a:t>name here)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8209" y="4093223"/>
            <a:ext cx="2264463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Written by</a:t>
            </a: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289759" y="165389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015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8" y="-6574"/>
            <a:ext cx="9154278" cy="68645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3756823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85125" y="234685"/>
            <a:ext cx="650787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D028"/>
                </a:solidFill>
                <a:latin typeface="Calibri"/>
              </a:rPr>
              <a:t>What is your marriage like?</a:t>
            </a:r>
            <a:endParaRPr lang="en-US" sz="3200" dirty="0">
              <a:solidFill>
                <a:srgbClr val="FFD028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6404" y="848334"/>
            <a:ext cx="777793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Do you have a great marriage with a few sad times or a sad marriage with a few great times?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Most couples go into marriage expecting to have a terrific time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Why are so many couples experiencing distress rather than the bliss they expected when they first got married?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>
              <a:solidFill>
                <a:prstClr val="white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The truth is there are no perfect marriages because there are no perfect people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To experience the joys that marriage was meant to bring, it’s important to keep the following time-tested principles in mind</a:t>
            </a:r>
            <a:endParaRPr lang="en-US" sz="2400" dirty="0" smtClean="0">
              <a:solidFill>
                <a:prstClr val="white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prstClr val="white"/>
              </a:solidFill>
              <a:latin typeface="Calibri"/>
            </a:endParaRPr>
          </a:p>
          <a:p>
            <a:endParaRPr lang="en-US" sz="2000" dirty="0" smtClean="0">
              <a:solidFill>
                <a:prstClr val="white"/>
              </a:solidFill>
              <a:latin typeface="Calibri"/>
            </a:endParaRPr>
          </a:p>
          <a:p>
            <a:endParaRPr lang="en-US" sz="2000" dirty="0">
              <a:solidFill>
                <a:srgbClr val="FFD028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5040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8" y="0"/>
            <a:ext cx="9154278" cy="68645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3756823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85125" y="335697"/>
            <a:ext cx="650787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D028"/>
                </a:solidFill>
                <a:latin typeface="Calibri"/>
              </a:rPr>
              <a:t>A Connected Marriage</a:t>
            </a:r>
            <a:endParaRPr lang="en-US" sz="3200" dirty="0">
              <a:solidFill>
                <a:srgbClr val="FFD028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5994" y="1156111"/>
            <a:ext cx="8110361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>
                <a:solidFill>
                  <a:prstClr val="white"/>
                </a:solidFill>
                <a:latin typeface="Calibri"/>
              </a:rPr>
              <a:t>When we talk about a marriage that feels connected, we are not talking about a marriage that has no problems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solidFill>
                  <a:prstClr val="white"/>
                </a:solidFill>
                <a:latin typeface="Calibri"/>
              </a:rPr>
              <a:t>We are describing a couple that enjoys relatively high levels of satisfaction and stability in their relationship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solidFill>
                  <a:prstClr val="white"/>
                </a:solidFill>
                <a:latin typeface="Calibri"/>
              </a:rPr>
              <a:t>In a connected marriage, the couple is intentional about fixing problems in their relationship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solidFill>
                  <a:prstClr val="white"/>
                </a:solidFill>
                <a:latin typeface="Calibri"/>
              </a:rPr>
              <a:t>The couple is committed to being kind, patient, understanding and forgiving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>
              <a:solidFill>
                <a:prstClr val="white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endParaRPr lang="en-US" sz="2400" dirty="0" smtClean="0">
              <a:solidFill>
                <a:prstClr val="white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prstClr val="white"/>
              </a:solidFill>
              <a:latin typeface="Calibri"/>
            </a:endParaRPr>
          </a:p>
          <a:p>
            <a:endParaRPr lang="en-US" sz="2000" dirty="0" smtClean="0">
              <a:solidFill>
                <a:prstClr val="white"/>
              </a:solidFill>
              <a:latin typeface="Calibri"/>
            </a:endParaRPr>
          </a:p>
          <a:p>
            <a:endParaRPr lang="en-US" sz="2000" dirty="0">
              <a:solidFill>
                <a:srgbClr val="FFD028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9098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74"/>
            <a:ext cx="9154278" cy="68645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3756823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2696" y="-6574"/>
            <a:ext cx="7281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D028"/>
                </a:solidFill>
                <a:latin typeface="Calibri"/>
              </a:rPr>
              <a:t>The Quality of Your Marriage </a:t>
            </a:r>
          </a:p>
          <a:p>
            <a:pPr algn="ctr"/>
            <a:r>
              <a:rPr lang="en-US" sz="3200" dirty="0" smtClean="0">
                <a:solidFill>
                  <a:srgbClr val="FFD028"/>
                </a:solidFill>
                <a:latin typeface="Calibri"/>
              </a:rPr>
              <a:t>Depends on the Quality of Your Communication</a:t>
            </a:r>
            <a:endParaRPr lang="en-US" sz="3200" dirty="0">
              <a:solidFill>
                <a:srgbClr val="FFD028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3719" y="1539067"/>
            <a:ext cx="8038205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prstClr val="white"/>
                </a:solidFill>
                <a:latin typeface="Calibri"/>
              </a:rPr>
              <a:t>Healthy communication is the principal skill in maintaining marriage intimacy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prstClr val="white"/>
                </a:solidFill>
                <a:latin typeface="Calibri"/>
              </a:rPr>
              <a:t>Couples who communicate frequently and tenderly experience a level of intimacy that couples who communicate infrequently and harshly can never reach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prstClr val="white"/>
                </a:solidFill>
                <a:latin typeface="Calibri"/>
              </a:rPr>
              <a:t>Trying to grow a strong relationship without healthy communication is like attempting to make apple juice without apples. It is simply </a:t>
            </a:r>
            <a:r>
              <a:rPr lang="en-US" sz="2800" dirty="0" smtClean="0">
                <a:solidFill>
                  <a:prstClr val="white"/>
                </a:solidFill>
                <a:latin typeface="Calibri"/>
              </a:rPr>
              <a:t>impossible.</a:t>
            </a:r>
            <a:endParaRPr lang="en-US" sz="2800" dirty="0" smtClean="0">
              <a:solidFill>
                <a:prstClr val="white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endParaRPr lang="en-US" sz="2800" dirty="0" smtClean="0">
              <a:solidFill>
                <a:prstClr val="white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endParaRPr lang="en-US" sz="2800" dirty="0" smtClean="0">
              <a:solidFill>
                <a:prstClr val="white"/>
              </a:solidFill>
              <a:latin typeface="Calibri"/>
            </a:endParaRPr>
          </a:p>
          <a:p>
            <a:r>
              <a:rPr lang="en-US" sz="2800" dirty="0" smtClean="0">
                <a:solidFill>
                  <a:prstClr val="white"/>
                </a:solidFill>
                <a:latin typeface="Calibri"/>
              </a:rPr>
              <a:t>    </a:t>
            </a:r>
            <a:endParaRPr lang="en-US" dirty="0">
              <a:solidFill>
                <a:srgbClr val="FFD028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4130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74"/>
            <a:ext cx="9154278" cy="68645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3756823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4689" y="2376374"/>
            <a:ext cx="741365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prstClr val="white"/>
                </a:solidFill>
                <a:latin typeface="Calibri"/>
              </a:rPr>
              <a:t> A husband and wife must be intentional about connecting with each other in meaningful ways every day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prstClr val="white"/>
                </a:solidFill>
                <a:latin typeface="Calibri"/>
              </a:rPr>
              <a:t>Listening </a:t>
            </a:r>
            <a:r>
              <a:rPr lang="en-US" sz="2800" dirty="0" smtClean="0">
                <a:solidFill>
                  <a:prstClr val="white"/>
                </a:solidFill>
                <a:latin typeface="Calibri"/>
              </a:rPr>
              <a:t>to each other, holding hands, doing acts of kindness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prstClr val="white"/>
                </a:solidFill>
                <a:latin typeface="Calibri"/>
              </a:rPr>
              <a:t>It is through the little things in life that you convey to your spouse that they have special value to you</a:t>
            </a:r>
          </a:p>
          <a:p>
            <a:pPr marL="285750" indent="-285750">
              <a:buFont typeface="Arial"/>
              <a:buChar char="•"/>
            </a:pPr>
            <a:endParaRPr lang="en-US" sz="2800" dirty="0">
              <a:solidFill>
                <a:prstClr val="white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“</a:t>
            </a:r>
            <a:endParaRPr lang="en-US" sz="2000" dirty="0">
              <a:solidFill>
                <a:srgbClr val="FFD028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endParaRPr lang="en-US" sz="2800" dirty="0" smtClean="0">
              <a:solidFill>
                <a:prstClr val="white"/>
              </a:solidFill>
              <a:latin typeface="Calibri"/>
            </a:endParaRPr>
          </a:p>
          <a:p>
            <a:r>
              <a:rPr lang="en-US" sz="2800" dirty="0" smtClean="0">
                <a:solidFill>
                  <a:prstClr val="white"/>
                </a:solidFill>
                <a:latin typeface="Calibri"/>
              </a:rPr>
              <a:t>    </a:t>
            </a:r>
            <a:endParaRPr lang="en-US" dirty="0">
              <a:solidFill>
                <a:srgbClr val="FFD028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62650" y="327939"/>
            <a:ext cx="584465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/>
              </a:rPr>
              <a:t>The Bible states</a:t>
            </a:r>
          </a:p>
          <a:p>
            <a:r>
              <a:rPr lang="en-US" sz="3200" dirty="0">
                <a:solidFill>
                  <a:srgbClr val="FFD028"/>
                </a:solidFill>
                <a:latin typeface="Calibri"/>
              </a:rPr>
              <a:t>“</a:t>
            </a:r>
            <a:r>
              <a:rPr lang="en-US" sz="3200" i="1" dirty="0">
                <a:solidFill>
                  <a:srgbClr val="FFD028"/>
                </a:solidFill>
                <a:latin typeface="Calibri"/>
              </a:rPr>
              <a:t>A word fitly spoken is like apples of gold in settings of </a:t>
            </a:r>
            <a:r>
              <a:rPr lang="en-US" sz="3200" i="1" dirty="0" smtClean="0">
                <a:solidFill>
                  <a:srgbClr val="FFD028"/>
                </a:solidFill>
                <a:latin typeface="Calibri"/>
              </a:rPr>
              <a:t>silver.</a:t>
            </a:r>
            <a:r>
              <a:rPr lang="en-US" sz="3200" dirty="0" smtClean="0">
                <a:solidFill>
                  <a:srgbClr val="FFD028"/>
                </a:solidFill>
                <a:latin typeface="Calibri"/>
              </a:rPr>
              <a:t>” </a:t>
            </a:r>
            <a:endParaRPr lang="en-US" sz="3200" dirty="0">
              <a:solidFill>
                <a:srgbClr val="FFD028"/>
              </a:solidFill>
              <a:latin typeface="Calibri"/>
            </a:endParaRPr>
          </a:p>
          <a:p>
            <a:r>
              <a:rPr lang="en-US" sz="2800" i="1" dirty="0">
                <a:solidFill>
                  <a:srgbClr val="FFD028"/>
                </a:solidFill>
                <a:latin typeface="Calibri"/>
              </a:rPr>
              <a:t>Proverbs 25:11 (NKJV)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597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74"/>
            <a:ext cx="9154278" cy="68645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3756823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85125" y="334717"/>
            <a:ext cx="650787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D028"/>
                </a:solidFill>
                <a:latin typeface="Calibri"/>
              </a:rPr>
              <a:t>The Emotional Bank Account</a:t>
            </a:r>
            <a:endParaRPr lang="en-US" sz="3200" dirty="0">
              <a:solidFill>
                <a:srgbClr val="FFD028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7250" y="1063218"/>
            <a:ext cx="8263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prstClr val="white"/>
                </a:solidFill>
                <a:latin typeface="Calibri"/>
              </a:rPr>
              <a:t>The emotional bank account is like any other bank account. You can only make withdrawals from an account that has something in it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prstClr val="white"/>
                </a:solidFill>
                <a:latin typeface="Calibri"/>
              </a:rPr>
              <a:t>When you are kind to your spouse, you are making deposits in their emotional bank account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prstClr val="white"/>
                </a:solidFill>
                <a:latin typeface="Calibri"/>
              </a:rPr>
              <a:t>The more deposits you make, the richer your relationship will be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prstClr val="white"/>
                </a:solidFill>
                <a:latin typeface="Calibri"/>
              </a:rPr>
              <a:t>The opposite – trying to get more than you give – leads to a relationship that is bankrupt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prstClr val="white"/>
                </a:solidFill>
                <a:latin typeface="Calibri"/>
              </a:rPr>
              <a:t>How are you doing with deposits in your spouse’s emotional bank account?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>
              <a:solidFill>
                <a:prstClr val="white"/>
              </a:solidFill>
              <a:latin typeface="Calibri"/>
            </a:endParaRPr>
          </a:p>
          <a:p>
            <a:pPr lvl="1"/>
            <a:endParaRPr lang="en-US" sz="2000" dirty="0" smtClean="0">
              <a:solidFill>
                <a:prstClr val="white"/>
              </a:solidFill>
              <a:latin typeface="Calibri"/>
            </a:endParaRPr>
          </a:p>
          <a:p>
            <a:pPr marL="742950" lvl="1" indent="-285750">
              <a:buFont typeface="Arial"/>
              <a:buChar char="•"/>
            </a:pPr>
            <a:endParaRPr lang="en-US" sz="2000" dirty="0" smtClean="0">
              <a:solidFill>
                <a:prstClr val="white"/>
              </a:solidFill>
              <a:latin typeface="Calibri"/>
            </a:endParaRPr>
          </a:p>
          <a:p>
            <a:pPr marL="742950" lvl="1" indent="-285750">
              <a:buFont typeface="Arial"/>
              <a:buChar char="•"/>
            </a:pPr>
            <a:endParaRPr lang="en-US" sz="2000" dirty="0" smtClean="0">
              <a:solidFill>
                <a:prstClr val="white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prstClr val="white"/>
              </a:solidFill>
              <a:latin typeface="Calibri"/>
            </a:endParaRPr>
          </a:p>
          <a:p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    </a:t>
            </a:r>
          </a:p>
          <a:p>
            <a:endParaRPr lang="en-US" dirty="0">
              <a:solidFill>
                <a:srgbClr val="FFD028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2014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74"/>
            <a:ext cx="9154278" cy="68645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3756823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85125" y="393784"/>
            <a:ext cx="650787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D028"/>
                </a:solidFill>
                <a:latin typeface="Calibri"/>
              </a:rPr>
              <a:t>Forgiveness</a:t>
            </a:r>
            <a:endParaRPr lang="en-US" sz="3200" dirty="0">
              <a:solidFill>
                <a:srgbClr val="FFD028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7250" y="1128765"/>
            <a:ext cx="8263694" cy="781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D028"/>
                </a:solidFill>
                <a:latin typeface="Calibri"/>
              </a:rPr>
              <a:t>“</a:t>
            </a:r>
            <a:r>
              <a:rPr lang="en-US" sz="2800" i="1" dirty="0">
                <a:solidFill>
                  <a:srgbClr val="FFD028"/>
                </a:solidFill>
                <a:latin typeface="Calibri"/>
              </a:rPr>
              <a:t>Get rid of your bitterness, hot tempers, anger, loud quarreling, cursing and hatred. Be kind to each other, sympathetic, forgiving each other as God has forgiven you through </a:t>
            </a:r>
            <a:r>
              <a:rPr lang="en-US" sz="2800" i="1" dirty="0">
                <a:solidFill>
                  <a:srgbClr val="FFD028"/>
                </a:solidFill>
                <a:latin typeface="Calibri"/>
              </a:rPr>
              <a:t>Christ. </a:t>
            </a:r>
            <a:r>
              <a:rPr lang="en-US" sz="2400" i="1" dirty="0">
                <a:solidFill>
                  <a:srgbClr val="FFD028"/>
                </a:solidFill>
                <a:latin typeface="Calibri"/>
              </a:rPr>
              <a:t>(Ephesians 4: 31, </a:t>
            </a:r>
            <a:r>
              <a:rPr lang="en-US" sz="2400" i="1" dirty="0" smtClean="0">
                <a:solidFill>
                  <a:srgbClr val="FFD028"/>
                </a:solidFill>
                <a:latin typeface="Calibri"/>
              </a:rPr>
              <a:t>32)</a:t>
            </a:r>
          </a:p>
          <a:p>
            <a:pPr algn="ctr"/>
            <a:endParaRPr lang="en-US" sz="2400" i="1" dirty="0">
              <a:solidFill>
                <a:srgbClr val="FFD028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prstClr val="white"/>
                </a:solidFill>
                <a:latin typeface="Calibri"/>
              </a:rPr>
              <a:t>The problems listed in this passage can easily escalate, building one upon the </a:t>
            </a:r>
            <a:r>
              <a:rPr lang="en-US" sz="2800" dirty="0">
                <a:solidFill>
                  <a:prstClr val="white"/>
                </a:solidFill>
              </a:rPr>
              <a:t>other. It’s better to stop the cycle as soon as it </a:t>
            </a:r>
            <a:r>
              <a:rPr lang="en-US" sz="2800" dirty="0" smtClean="0">
                <a:solidFill>
                  <a:prstClr val="white"/>
                </a:solidFill>
              </a:rPr>
              <a:t>begins</a:t>
            </a:r>
          </a:p>
          <a:p>
            <a:endParaRPr lang="en-US" sz="2800" dirty="0" smtClean="0">
              <a:solidFill>
                <a:prstClr val="white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prstClr val="white"/>
                </a:solidFill>
              </a:rPr>
              <a:t>Forgiveness is another essential element in enhancing your </a:t>
            </a:r>
            <a:r>
              <a:rPr lang="en-US" sz="2800" dirty="0" smtClean="0">
                <a:solidFill>
                  <a:prstClr val="white"/>
                </a:solidFill>
              </a:rPr>
              <a:t>relationship</a:t>
            </a:r>
            <a:endParaRPr lang="en-US" sz="2800" dirty="0">
              <a:solidFill>
                <a:prstClr val="white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800" dirty="0" smtClean="0">
              <a:solidFill>
                <a:prstClr val="white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endParaRPr lang="en-US" sz="2800" dirty="0" smtClean="0">
              <a:solidFill>
                <a:prstClr val="white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endParaRPr lang="en-US" sz="2400" dirty="0" smtClean="0">
              <a:solidFill>
                <a:prstClr val="white"/>
              </a:solidFill>
              <a:latin typeface="Calibri"/>
            </a:endParaRPr>
          </a:p>
          <a:p>
            <a:pPr lvl="1"/>
            <a:endParaRPr lang="en-US" sz="2000" dirty="0" smtClean="0">
              <a:solidFill>
                <a:prstClr val="white"/>
              </a:solidFill>
              <a:latin typeface="Calibri"/>
            </a:endParaRPr>
          </a:p>
          <a:p>
            <a:pPr marL="742950" lvl="1" indent="-285750">
              <a:buFont typeface="Arial"/>
              <a:buChar char="•"/>
            </a:pPr>
            <a:endParaRPr lang="en-US" sz="2000" dirty="0" smtClean="0">
              <a:solidFill>
                <a:prstClr val="white"/>
              </a:solidFill>
              <a:latin typeface="Calibri"/>
            </a:endParaRPr>
          </a:p>
          <a:p>
            <a:pPr marL="742950" lvl="1" indent="-285750">
              <a:buFont typeface="Arial"/>
              <a:buChar char="•"/>
            </a:pPr>
            <a:endParaRPr lang="en-US" sz="2000" dirty="0" smtClean="0">
              <a:solidFill>
                <a:prstClr val="white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prstClr val="white"/>
              </a:solidFill>
              <a:latin typeface="Calibri"/>
            </a:endParaRPr>
          </a:p>
          <a:p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    </a:t>
            </a:r>
          </a:p>
          <a:p>
            <a:endParaRPr lang="en-US" dirty="0">
              <a:solidFill>
                <a:srgbClr val="FFD028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8744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8" y="0"/>
            <a:ext cx="9154278" cy="68645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3756823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85125" y="246115"/>
            <a:ext cx="650787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D028"/>
                </a:solidFill>
                <a:latin typeface="Calibri"/>
              </a:rPr>
              <a:t>Commit to stay connected</a:t>
            </a:r>
            <a:endParaRPr lang="en-US" sz="3200" dirty="0">
              <a:solidFill>
                <a:srgbClr val="FFD028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0889" y="830891"/>
            <a:ext cx="7895461" cy="4985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400" dirty="0" smtClean="0">
              <a:solidFill>
                <a:prstClr val="white"/>
              </a:solidFill>
              <a:latin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>
                <a:solidFill>
                  <a:prstClr val="white"/>
                </a:solidFill>
                <a:latin typeface="Calibri"/>
              </a:rPr>
              <a:t>Have you been contributing to healthy interactions in your marriage?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>
                <a:solidFill>
                  <a:prstClr val="white"/>
                </a:solidFill>
                <a:latin typeface="Calibri"/>
              </a:rPr>
              <a:t>Are you determined to do all you can to make your marriage a place where your spouse feels safe, cared for and affirmed?</a:t>
            </a:r>
            <a:endParaRPr lang="en-US" sz="2800" dirty="0">
              <a:solidFill>
                <a:prstClr val="white"/>
              </a:solidFill>
              <a:latin typeface="Calibri"/>
            </a:endParaRPr>
          </a:p>
          <a:p>
            <a:pPr lvl="1"/>
            <a:r>
              <a:rPr lang="en-US" sz="2800" dirty="0" smtClean="0">
                <a:solidFill>
                  <a:prstClr val="white"/>
                </a:solidFill>
                <a:latin typeface="Calibri"/>
              </a:rPr>
              <a:t>If you make the commitment to stay connected, your marriage will not just survive the years but will thrive in your daily life.</a:t>
            </a:r>
            <a:endParaRPr lang="en-US" sz="2000" dirty="0" smtClean="0">
              <a:solidFill>
                <a:prstClr val="white"/>
              </a:solidFill>
              <a:latin typeface="Calibri"/>
            </a:endParaRPr>
          </a:p>
          <a:p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    </a:t>
            </a:r>
          </a:p>
          <a:p>
            <a:r>
              <a:rPr lang="en-US" sz="1600" dirty="0" smtClean="0">
                <a:solidFill>
                  <a:srgbClr val="FFD028"/>
                </a:solidFill>
                <a:latin typeface="Calibri"/>
              </a:rPr>
              <a:t>Willie Oliver, PhD, CFLE and Elaine Oliver, MA, CFLE are Directors of the Department of Family Ministries at the General Conference of Seventh-day Adventists World Headquarters in Silver Spring, Maryland, USA</a:t>
            </a:r>
            <a:r>
              <a:rPr lang="en-US" dirty="0" smtClean="0">
                <a:solidFill>
                  <a:srgbClr val="FFD028"/>
                </a:solidFill>
                <a:latin typeface="Calibri"/>
              </a:rPr>
              <a:t>.</a:t>
            </a:r>
            <a:endParaRPr lang="en-US" dirty="0">
              <a:solidFill>
                <a:srgbClr val="FFD028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4887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itle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143</TotalTime>
  <Words>619</Words>
  <Application>Microsoft Macintosh PowerPoint</Application>
  <PresentationFormat>On-screen Show (4:3)</PresentationFormat>
  <Paragraphs>74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Title Page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rosemay</dc:creator>
  <cp:lastModifiedBy>rosemay</cp:lastModifiedBy>
  <cp:revision>30</cp:revision>
  <dcterms:created xsi:type="dcterms:W3CDTF">2015-08-20T14:48:43Z</dcterms:created>
  <dcterms:modified xsi:type="dcterms:W3CDTF">2015-08-24T21:33:17Z</dcterms:modified>
</cp:coreProperties>
</file>